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94" r:id="rId4"/>
    <p:sldId id="295" r:id="rId5"/>
    <p:sldId id="296" r:id="rId6"/>
    <p:sldId id="297" r:id="rId7"/>
    <p:sldId id="299" r:id="rId8"/>
    <p:sldId id="300" r:id="rId9"/>
    <p:sldId id="298" r:id="rId10"/>
    <p:sldId id="301" r:id="rId11"/>
    <p:sldId id="302" r:id="rId12"/>
    <p:sldId id="304" r:id="rId13"/>
    <p:sldId id="272" r:id="rId14"/>
    <p:sldId id="273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qing Guo" initials="H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135" autoAdjust="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5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362B7-744A-4253-8ADC-1A3744C2D45D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D138-8DEA-4F61-8739-0DF4BD932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04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5EB94-FA86-43D0-9719-4DE25B2AE468}" type="datetimeFigureOut">
              <a:rPr lang="en-US" smtClean="0"/>
              <a:t>6/25/2014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6DB31-10AF-48AE-ACDF-EADE5BFF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66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997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Lanthanum </a:t>
            </a:r>
            <a:r>
              <a:rPr lang="en-US" altLang="zh-CN" smtClean="0"/>
              <a:t>Hexaboride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695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Lanthanum </a:t>
            </a:r>
            <a:r>
              <a:rPr lang="en-US" altLang="zh-CN" dirty="0" err="1" smtClean="0"/>
              <a:t>Hexaboride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5305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8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Lanthanum </a:t>
            </a:r>
            <a:r>
              <a:rPr lang="en-US" altLang="zh-CN" dirty="0" err="1" smtClean="0"/>
              <a:t>Hexaboride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849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Lanthanum </a:t>
            </a:r>
            <a:r>
              <a:rPr lang="en-US" altLang="zh-CN" smtClean="0"/>
              <a:t>Hexaboride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78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Lanthanum </a:t>
            </a:r>
            <a:r>
              <a:rPr lang="en-US" altLang="zh-CN" smtClean="0"/>
              <a:t>Hexaboride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93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Lanthanum </a:t>
            </a:r>
            <a:r>
              <a:rPr lang="en-US" altLang="zh-CN" smtClean="0"/>
              <a:t>Hexaboride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65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Lanthanum </a:t>
            </a:r>
            <a:r>
              <a:rPr lang="en-US" altLang="zh-CN" smtClean="0"/>
              <a:t>Hexaboride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91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Lanthanum </a:t>
            </a:r>
            <a:r>
              <a:rPr lang="en-US" altLang="zh-CN" smtClean="0"/>
              <a:t>Hexaboride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9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Lanthanum </a:t>
            </a:r>
            <a:r>
              <a:rPr lang="en-US" altLang="zh-CN" smtClean="0"/>
              <a:t>Hexaboride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388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Lanthanum </a:t>
            </a:r>
            <a:r>
              <a:rPr lang="en-US" altLang="zh-CN" smtClean="0"/>
              <a:t>Hexaboride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6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370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0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534400" y="6583363"/>
            <a:ext cx="5854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865A7F5-0C2B-4DE5-9C8D-D223021BCBFC}" type="slidenum">
              <a:rPr lang="en-US" sz="1200" baseline="0" smtClean="0">
                <a:solidFill>
                  <a:schemeClr val="tx1"/>
                </a:solidFill>
                <a:latin typeface="Arial" pitchFamily="34" charset="0"/>
              </a:rPr>
              <a:pPr>
                <a:defRPr/>
              </a:pPr>
              <a:t>‹#›</a:t>
            </a:fld>
            <a:r>
              <a:rPr lang="en-US" sz="1200" baseline="0" dirty="0" smtClean="0">
                <a:solidFill>
                  <a:schemeClr val="tx1"/>
                </a:solidFill>
                <a:latin typeface="Arial" pitchFamily="34" charset="0"/>
              </a:rPr>
              <a:t>/36</a:t>
            </a:r>
            <a:endParaRPr lang="en-US" sz="1200" baseline="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169" descr="seal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2" y="0"/>
            <a:ext cx="811212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129" y="28575"/>
            <a:ext cx="843296" cy="820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00" t="14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93" y="1371600"/>
            <a:ext cx="82296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O</a:t>
            </a:r>
            <a:r>
              <a:rPr lang="en-US" sz="4000" dirty="0" smtClean="0"/>
              <a:t>ptical Diagnostics: Transmission Electron Microscopy &amp; Laser Extinction</a:t>
            </a:r>
            <a:endParaRPr lang="en-US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78486"/>
            <a:ext cx="9144000" cy="634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kern="0" dirty="0" smtClean="0"/>
              <a:t>Fire Protection Laboratory Methods Day</a:t>
            </a:r>
            <a:endParaRPr lang="en-US" sz="1600" kern="0" dirty="0"/>
          </a:p>
          <a:p>
            <a:pPr marL="0" indent="0" algn="ctr">
              <a:buFontTx/>
              <a:buNone/>
            </a:pPr>
            <a:r>
              <a:rPr lang="en-US" sz="1600" kern="0" dirty="0" smtClean="0"/>
              <a:t>June 25, 2014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1493" y="4114800"/>
            <a:ext cx="8229600" cy="1323439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000" kern="0" dirty="0" smtClean="0"/>
              <a:t>Paul M. Anderson</a:t>
            </a:r>
          </a:p>
          <a:p>
            <a:r>
              <a:rPr lang="en-US" sz="2000" kern="0" dirty="0"/>
              <a:t>Graduate Research Assistant</a:t>
            </a:r>
          </a:p>
          <a:p>
            <a:r>
              <a:rPr lang="en-US" sz="2000" kern="0" dirty="0" smtClean="0"/>
              <a:t>University of Maryland</a:t>
            </a:r>
          </a:p>
          <a:p>
            <a:r>
              <a:rPr lang="en-US" sz="2000" kern="0" dirty="0" smtClean="0"/>
              <a:t>Department of Fire Protection Engineering</a:t>
            </a:r>
          </a:p>
        </p:txBody>
      </p:sp>
    </p:spTree>
    <p:extLst>
      <p:ext uri="{BB962C8B-B14F-4D97-AF65-F5344CB8AC3E}">
        <p14:creationId xmlns:p14="http://schemas.microsoft.com/office/powerpoint/2010/main" val="16385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646331"/>
          </a:xfrm>
        </p:spPr>
        <p:txBody>
          <a:bodyPr/>
          <a:lstStyle/>
          <a:p>
            <a:r>
              <a:rPr lang="en-US" sz="3600" dirty="0" smtClean="0"/>
              <a:t>Transmission Electron Microscopy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6460"/>
            <a:ext cx="4038600" cy="56529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Concepts</a:t>
            </a:r>
          </a:p>
          <a:p>
            <a:r>
              <a:rPr lang="en-US" sz="2800" dirty="0" smtClean="0"/>
              <a:t>Diffraction pattern due to Bragg scattering of electrons with specimen can be imaged.</a:t>
            </a:r>
          </a:p>
          <a:p>
            <a:r>
              <a:rPr lang="en-US" sz="2800" dirty="0" smtClean="0"/>
              <a:t>Gives info about crystalline structure of sample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00600" y="1143000"/>
            <a:ext cx="3857920" cy="5486400"/>
            <a:chOff x="0" y="0"/>
            <a:chExt cx="3231696" cy="43079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45809" cy="3603009"/>
            </a:xfrm>
            <a:prstGeom prst="rect">
              <a:avLst/>
            </a:prstGeom>
          </p:spPr>
        </p:pic>
        <p:sp>
          <p:nvSpPr>
            <p:cNvPr id="7" name="Text Box 315"/>
            <p:cNvSpPr txBox="1"/>
            <p:nvPr/>
          </p:nvSpPr>
          <p:spPr bwMode="auto">
            <a:xfrm>
              <a:off x="85887" y="3782507"/>
              <a:ext cx="3145809" cy="525439"/>
            </a:xfrm>
            <a:prstGeom prst="rect">
              <a:avLst/>
            </a:prstGeom>
            <a:solidFill>
              <a:srgbClr val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4000"/>
                </a:lnSpc>
                <a:spcBef>
                  <a:spcPts val="0"/>
                </a:spcBef>
                <a:spcAft>
                  <a:spcPts val="900"/>
                </a:spcAft>
              </a:pPr>
              <a:r>
                <a:rPr lang="en-US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Different </a:t>
              </a: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structures of a specimen affect the diffraction </a:t>
              </a:r>
              <a:r>
                <a:rPr lang="en-US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pattern.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0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646331"/>
          </a:xfrm>
        </p:spPr>
        <p:txBody>
          <a:bodyPr/>
          <a:lstStyle/>
          <a:p>
            <a:r>
              <a:rPr lang="en-US" sz="3600" dirty="0" smtClean="0"/>
              <a:t>Transmission Electron Microscopy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6460"/>
            <a:ext cx="8001000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Aerosol sample collection methods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97109" y="1746405"/>
            <a:ext cx="4014829" cy="3048620"/>
            <a:chOff x="4700251" y="1600200"/>
            <a:chExt cx="4014829" cy="30486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0251" y="1600200"/>
              <a:ext cx="4014829" cy="2743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909763" y="4341043"/>
              <a:ext cx="1548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(</a:t>
              </a:r>
              <a:r>
                <a:rPr lang="en-US" sz="1400" dirty="0" err="1" smtClean="0">
                  <a:latin typeface="Calibri" panose="020F0502020204030204" pitchFamily="34" charset="0"/>
                </a:rPr>
                <a:t>Koylu</a:t>
              </a:r>
              <a:r>
                <a:rPr lang="en-US" sz="1400" dirty="0" smtClean="0">
                  <a:latin typeface="Calibri" panose="020F0502020204030204" pitchFamily="34" charset="0"/>
                </a:rPr>
                <a:t> et al., 1997)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14080" y="2819400"/>
            <a:ext cx="39830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</a:rPr>
              <a:t>Thermophoretic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probe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alibri" panose="020F0502020204030204" pitchFamily="34" charset="0"/>
              </a:rPr>
              <a:t>Thermophoretic</a:t>
            </a:r>
            <a:r>
              <a:rPr lang="en-US" sz="2800" dirty="0" smtClean="0">
                <a:latin typeface="Calibri" panose="020F0502020204030204" pitchFamily="34" charset="0"/>
              </a:rPr>
              <a:t> precipitator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646331"/>
          </a:xfrm>
        </p:spPr>
        <p:txBody>
          <a:bodyPr/>
          <a:lstStyle/>
          <a:p>
            <a:r>
              <a:rPr lang="en-US" sz="3600" dirty="0" smtClean="0"/>
              <a:t>Transmission Electron Microscopy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6460"/>
            <a:ext cx="8382000" cy="54938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Additional information: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 smtClean="0"/>
              <a:t>P.M. Anderson, The Transmission Electron Microscopy Lab Companion, (2012).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 smtClean="0"/>
              <a:t>D</a:t>
            </a:r>
            <a:r>
              <a:rPr lang="en-US" sz="2200" dirty="0"/>
              <a:t>. B. Williams and C. B. Carter, Transmission Electron Microscopy: A Textbook for Materials Science, New York: Springer Science &amp; Business Media, </a:t>
            </a:r>
            <a:r>
              <a:rPr lang="en-US" sz="2200" dirty="0" smtClean="0"/>
              <a:t>(2009).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 smtClean="0"/>
              <a:t>R.A. Dobbins and C.M. </a:t>
            </a:r>
            <a:r>
              <a:rPr lang="en-US" sz="2200" dirty="0" err="1" smtClean="0"/>
              <a:t>Megaridis</a:t>
            </a:r>
            <a:r>
              <a:rPr lang="en-US" sz="2200" dirty="0" smtClean="0"/>
              <a:t>, C.M., Morphology of flame-generated soot as determined by </a:t>
            </a:r>
            <a:r>
              <a:rPr lang="en-US" sz="2200" dirty="0" err="1" smtClean="0"/>
              <a:t>themophoretic</a:t>
            </a:r>
            <a:r>
              <a:rPr lang="en-US" sz="2200" dirty="0" smtClean="0"/>
              <a:t> sampling. Langmuir, 2 (1987), 254-259.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 smtClean="0"/>
              <a:t>A.D. Maynard</a:t>
            </a:r>
            <a:r>
              <a:rPr lang="en-US" sz="2200" dirty="0"/>
              <a:t>, The Development of a New </a:t>
            </a:r>
            <a:r>
              <a:rPr lang="en-US" sz="2200" dirty="0" err="1"/>
              <a:t>Thermophoretic</a:t>
            </a:r>
            <a:r>
              <a:rPr lang="en-US" sz="2200" dirty="0"/>
              <a:t> Precipitator for Scanning Transmission Electron Microscope Analysis of Ultrafine Aerosol </a:t>
            </a:r>
            <a:r>
              <a:rPr lang="en-US" sz="2200" dirty="0" smtClean="0"/>
              <a:t>Particles. Aerosol Science and Technology, 23 (1995), 521-533.</a:t>
            </a:r>
          </a:p>
        </p:txBody>
      </p:sp>
    </p:spTree>
    <p:extLst>
      <p:ext uri="{BB962C8B-B14F-4D97-AF65-F5344CB8AC3E}">
        <p14:creationId xmlns:p14="http://schemas.microsoft.com/office/powerpoint/2010/main" val="42428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Laser Extinction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30" y="1205703"/>
            <a:ext cx="7467600" cy="500496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700"/>
              </a:spcAft>
            </a:pPr>
            <a:r>
              <a:rPr lang="en-US" sz="2400" dirty="0" smtClean="0"/>
              <a:t>Aerosols attenuate incident light intensity.</a:t>
            </a:r>
          </a:p>
          <a:p>
            <a:pPr algn="just">
              <a:spcBef>
                <a:spcPts val="0"/>
              </a:spcBef>
              <a:spcAft>
                <a:spcPts val="700"/>
              </a:spcAft>
            </a:pPr>
            <a:r>
              <a:rPr lang="en-US" sz="2400" dirty="0" smtClean="0"/>
              <a:t>Beer’s </a:t>
            </a:r>
            <a:r>
              <a:rPr lang="en-US" sz="2400" dirty="0"/>
              <a:t>Law:</a:t>
            </a:r>
          </a:p>
          <a:p>
            <a:pPr algn="just">
              <a:spcBef>
                <a:spcPts val="0"/>
              </a:spcBef>
              <a:spcAft>
                <a:spcPts val="700"/>
              </a:spcAft>
            </a:pPr>
            <a:r>
              <a:rPr lang="en-US" sz="2400" dirty="0" smtClean="0"/>
              <a:t>For particles much smaller than wavelength of incident light, Rayleigh scattering holds. For spherical particles this is:</a:t>
            </a:r>
          </a:p>
          <a:p>
            <a:pPr algn="just">
              <a:spcBef>
                <a:spcPts val="0"/>
              </a:spcBef>
              <a:spcAft>
                <a:spcPts val="700"/>
              </a:spcAft>
            </a:pPr>
            <a:endParaRPr lang="en-US" sz="2400" dirty="0" smtClean="0"/>
          </a:p>
          <a:p>
            <a:pPr algn="just">
              <a:spcBef>
                <a:spcPts val="0"/>
              </a:spcBef>
              <a:spcAft>
                <a:spcPts val="700"/>
              </a:spcAft>
            </a:pPr>
            <a:r>
              <a:rPr lang="en-US" sz="2400" dirty="0" smtClean="0"/>
              <a:t>E(m) = Refractive index absorption </a:t>
            </a:r>
            <a:r>
              <a:rPr lang="en-US" sz="2400" dirty="0" err="1" smtClean="0"/>
              <a:t>fuction</a:t>
            </a:r>
            <a:endParaRPr lang="en-US" sz="2400" dirty="0" smtClean="0"/>
          </a:p>
          <a:p>
            <a:pPr algn="just">
              <a:spcBef>
                <a:spcPts val="0"/>
              </a:spcBef>
              <a:spcAft>
                <a:spcPts val="700"/>
              </a:spcAft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s </a:t>
            </a:r>
            <a:r>
              <a:rPr lang="en-US" sz="2400" dirty="0" smtClean="0"/>
              <a:t>= aerosol volume fraction</a:t>
            </a:r>
            <a:r>
              <a:rPr lang="en-US" sz="2400" baseline="-25000" dirty="0" smtClean="0"/>
              <a:t> </a:t>
            </a:r>
          </a:p>
          <a:p>
            <a:pPr algn="just">
              <a:spcBef>
                <a:spcPts val="0"/>
              </a:spcBef>
              <a:spcAft>
                <a:spcPts val="700"/>
              </a:spcAft>
            </a:pPr>
            <a:r>
              <a:rPr lang="en-US" sz="2400" dirty="0" smtClean="0"/>
              <a:t>For soot, </a:t>
            </a:r>
            <a:r>
              <a:rPr lang="en-US" sz="2400" i="1" dirty="0" smtClean="0"/>
              <a:t>E</a:t>
            </a:r>
            <a:r>
              <a:rPr lang="en-US" sz="2400" dirty="0" smtClean="0"/>
              <a:t>(</a:t>
            </a:r>
            <a:r>
              <a:rPr lang="en-US" sz="2400" i="1" dirty="0" smtClean="0"/>
              <a:t>m</a:t>
            </a:r>
            <a:r>
              <a:rPr lang="en-US" sz="2400" dirty="0" smtClean="0"/>
              <a:t>)=0.26 for a refractive </a:t>
            </a:r>
            <a:r>
              <a:rPr lang="en-US" sz="2400" dirty="0"/>
              <a:t>index of </a:t>
            </a:r>
            <a:r>
              <a:rPr lang="en-US" sz="2400" i="1" dirty="0"/>
              <a:t>m </a:t>
            </a:r>
            <a:r>
              <a:rPr lang="en-US" sz="2400" dirty="0"/>
              <a:t>= 1.57 – 0.56 </a:t>
            </a:r>
            <a:r>
              <a:rPr lang="en-US" sz="2400" i="1" dirty="0"/>
              <a:t>i</a:t>
            </a:r>
            <a:endParaRPr lang="en-US" sz="2400" dirty="0" smtClean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61592"/>
              </p:ext>
            </p:extLst>
          </p:nvPr>
        </p:nvGraphicFramePr>
        <p:xfrm>
          <a:off x="2636807" y="3276600"/>
          <a:ext cx="333910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6" name="Equation" r:id="rId3" imgW="1447560" imgH="190440" progId="Equation.3">
                  <p:embed/>
                </p:oleObj>
              </mc:Choice>
              <mc:Fallback>
                <p:oleObj name="Equation" r:id="rId3" imgW="1447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07" y="3276600"/>
                        <a:ext cx="3339106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43574"/>
              </p:ext>
            </p:extLst>
          </p:nvPr>
        </p:nvGraphicFramePr>
        <p:xfrm>
          <a:off x="2584997" y="1600200"/>
          <a:ext cx="28289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7" name="Equation" r:id="rId5" imgW="1079280" imgH="215640" progId="Equation.3">
                  <p:embed/>
                </p:oleObj>
              </mc:Choice>
              <mc:Fallback>
                <p:oleObj name="Equation" r:id="rId5" imgW="107928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997" y="1600200"/>
                        <a:ext cx="282892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22244" y="5314525"/>
            <a:ext cx="7843201" cy="841814"/>
            <a:chOff x="659284" y="3550920"/>
            <a:chExt cx="7843201" cy="841814"/>
          </a:xfrm>
        </p:grpSpPr>
        <p:grpSp>
          <p:nvGrpSpPr>
            <p:cNvPr id="25" name="Group 24"/>
            <p:cNvGrpSpPr/>
            <p:nvPr/>
          </p:nvGrpSpPr>
          <p:grpSpPr>
            <a:xfrm>
              <a:off x="1752600" y="3550920"/>
              <a:ext cx="5087858" cy="841814"/>
              <a:chOff x="3048000" y="3466445"/>
              <a:chExt cx="5087858" cy="84181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429000" y="3969426"/>
                <a:ext cx="4419600" cy="216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40000">
                    <a:srgbClr val="FF0000">
                      <a:tint val="44500"/>
                      <a:satMod val="160000"/>
                      <a:lumMod val="100000"/>
                    </a:srgbClr>
                  </a:gs>
                  <a:gs pos="59000">
                    <a:srgbClr val="FF0000">
                      <a:tint val="23500"/>
                      <a:satMod val="16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endParaRPr lang="en-US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143500" y="3925026"/>
                <a:ext cx="990600" cy="304800"/>
                <a:chOff x="5105400" y="3886200"/>
                <a:chExt cx="990600" cy="30480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5105400" y="3886200"/>
                  <a:ext cx="990600" cy="304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257800" y="403860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375531" y="396240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5339531" y="411480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5486400" y="407880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638800" y="407880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635369" y="394335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5791200" y="413280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867400" y="397935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019800" y="407880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181600" y="394440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791200" y="390735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755200" y="402060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600"/>
                    </a:spcAft>
                  </a:pPr>
                  <a:endParaRPr lang="en-US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048000" y="3846594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i="1" dirty="0" smtClean="0"/>
                  <a:t>I</a:t>
                </a:r>
                <a:r>
                  <a:rPr lang="en-US" sz="2400" baseline="30000" dirty="0" smtClean="0"/>
                  <a:t>0</a:t>
                </a:r>
                <a:endParaRPr lang="en-US" sz="2400" baseline="30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48600" y="3846594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i="1" dirty="0" smtClean="0"/>
                  <a:t>I</a:t>
                </a:r>
                <a:endParaRPr lang="en-US" i="1" baseline="30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505151" y="3466445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i="1" dirty="0"/>
                  <a:t>L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59284" y="3974445"/>
              <a:ext cx="1180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 smtClean="0"/>
                <a:t>Incidence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3318" y="3974445"/>
              <a:ext cx="1639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 smtClean="0"/>
                <a:t>Transmittance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32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69441"/>
          </a:xfrm>
        </p:spPr>
        <p:txBody>
          <a:bodyPr>
            <a:spAutoFit/>
          </a:bodyPr>
          <a:lstStyle/>
          <a:p>
            <a:r>
              <a:rPr lang="en-US" dirty="0" smtClean="0"/>
              <a:t>Laser Extinction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9113"/>
          </a:xfrm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en-US" sz="2400" dirty="0" smtClean="0"/>
              <a:t>Laser extinction is a line-of-sight  method. We must integrate over the path length: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Aerosol volume fraction can be found from: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>
                <a:latin typeface="Brush Script MT" panose="03060802040406070304" pitchFamily="66" charset="0"/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is the deconvolution </a:t>
            </a:r>
            <a:r>
              <a:rPr lang="en-US" sz="2400" dirty="0" smtClean="0"/>
              <a:t>operator (Abel Transform), which is needed in the radially axisymmetric case. 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48331"/>
              </p:ext>
            </p:extLst>
          </p:nvPr>
        </p:nvGraphicFramePr>
        <p:xfrm>
          <a:off x="3122274" y="3886200"/>
          <a:ext cx="3202326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7" name="Equation" r:id="rId3" imgW="1459866" imgH="444307" progId="Equation.3">
                  <p:embed/>
                </p:oleObj>
              </mc:Choice>
              <mc:Fallback>
                <p:oleObj name="Equation" r:id="rId3" imgW="1459866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274" y="3886200"/>
                        <a:ext cx="3202326" cy="9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343477"/>
              </p:ext>
            </p:extLst>
          </p:nvPr>
        </p:nvGraphicFramePr>
        <p:xfrm>
          <a:off x="2971800" y="2590800"/>
          <a:ext cx="382344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8" name="Equation" r:id="rId5" imgW="1942920" imgH="368280" progId="Equation.3">
                  <p:embed/>
                </p:oleObj>
              </mc:Choice>
              <mc:Fallback>
                <p:oleObj name="Equation" r:id="rId5" imgW="1942920" imgH="3682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3823448" cy="7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245974" y="3886200"/>
            <a:ext cx="4764426" cy="2848549"/>
            <a:chOff x="1866900" y="3038854"/>
            <a:chExt cx="4764426" cy="2848549"/>
          </a:xfrm>
        </p:grpSpPr>
        <p:grpSp>
          <p:nvGrpSpPr>
            <p:cNvPr id="40" name="Group 39"/>
            <p:cNvGrpSpPr/>
            <p:nvPr/>
          </p:nvGrpSpPr>
          <p:grpSpPr>
            <a:xfrm>
              <a:off x="3598792" y="3038854"/>
              <a:ext cx="441734" cy="2017552"/>
              <a:chOff x="3598792" y="3038854"/>
              <a:chExt cx="441734" cy="201755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598792" y="3038854"/>
                <a:ext cx="304800" cy="51935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Straight Arrow Connector 36"/>
              <p:cNvCxnSpPr>
                <a:stCxn id="35" idx="4"/>
              </p:cNvCxnSpPr>
              <p:nvPr/>
            </p:nvCxnSpPr>
            <p:spPr>
              <a:xfrm>
                <a:off x="3751192" y="3558205"/>
                <a:ext cx="289334" cy="149820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866900" y="5056406"/>
              <a:ext cx="4764426" cy="83099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Laser is a good choice owing to monochromaticity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34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4" name="Group 14363"/>
          <p:cNvGrpSpPr/>
          <p:nvPr/>
        </p:nvGrpSpPr>
        <p:grpSpPr>
          <a:xfrm>
            <a:off x="4154785" y="2470753"/>
            <a:ext cx="890478" cy="743474"/>
            <a:chOff x="4154785" y="2623153"/>
            <a:chExt cx="890478" cy="743474"/>
          </a:xfrm>
          <a:solidFill>
            <a:srgbClr val="FFA7A7"/>
          </a:solidFill>
        </p:grpSpPr>
        <p:sp>
          <p:nvSpPr>
            <p:cNvPr id="14340" name="Rectangle 14339"/>
            <p:cNvSpPr/>
            <p:nvPr/>
          </p:nvSpPr>
          <p:spPr>
            <a:xfrm>
              <a:off x="4154785" y="2623153"/>
              <a:ext cx="890478" cy="743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359928" y="2891819"/>
              <a:ext cx="685335" cy="786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59928" y="3055026"/>
              <a:ext cx="685335" cy="786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359928" y="3200400"/>
              <a:ext cx="685335" cy="786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63" name="Rectangle 14362"/>
            <p:cNvSpPr/>
            <p:nvPr/>
          </p:nvSpPr>
          <p:spPr>
            <a:xfrm>
              <a:off x="4359928" y="2726342"/>
              <a:ext cx="685335" cy="786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69441"/>
          </a:xfrm>
        </p:spPr>
        <p:txBody>
          <a:bodyPr/>
          <a:lstStyle/>
          <a:p>
            <a:r>
              <a:rPr lang="en-US" dirty="0" smtClean="0"/>
              <a:t>Laser Extinction Experimental</a:t>
            </a:r>
            <a:endParaRPr lang="en-US" dirty="0"/>
          </a:p>
        </p:txBody>
      </p:sp>
      <p:grpSp>
        <p:nvGrpSpPr>
          <p:cNvPr id="14353" name="Group 14352"/>
          <p:cNvGrpSpPr/>
          <p:nvPr/>
        </p:nvGrpSpPr>
        <p:grpSpPr>
          <a:xfrm>
            <a:off x="3794784" y="4864531"/>
            <a:ext cx="2013850" cy="1468712"/>
            <a:chOff x="4375141" y="5084487"/>
            <a:chExt cx="2013850" cy="1468712"/>
          </a:xfrm>
        </p:grpSpPr>
        <p:sp>
          <p:nvSpPr>
            <p:cNvPr id="93" name="Text Box 25"/>
            <p:cNvSpPr txBox="1"/>
            <p:nvPr/>
          </p:nvSpPr>
          <p:spPr>
            <a:xfrm>
              <a:off x="4375141" y="5893782"/>
              <a:ext cx="2013850" cy="6594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 smtClean="0">
                  <a:latin typeface="Arial" pitchFamily="34" charset="0"/>
                  <a:ea typeface="宋体"/>
                  <a:cs typeface="Arial" pitchFamily="34" charset="0"/>
                </a:rPr>
                <a:t>7</a:t>
              </a:r>
              <a:r>
                <a:rPr lang="en-US" sz="1600" b="1" dirty="0" smtClean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 mW He-Ne Laser at 632.8 nm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>
            <a:xfrm rot="1800000" flipH="1" flipV="1">
              <a:off x="4499148" y="5084487"/>
              <a:ext cx="720000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/>
            <p:cNvSpPr/>
            <p:nvPr/>
          </p:nvSpPr>
          <p:spPr>
            <a:xfrm rot="1800000">
              <a:off x="5111889" y="5393069"/>
              <a:ext cx="1008692" cy="26638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7" name="Rectangle 196"/>
          <p:cNvSpPr/>
          <p:nvPr/>
        </p:nvSpPr>
        <p:spPr>
          <a:xfrm>
            <a:off x="837709" y="2470753"/>
            <a:ext cx="3317075" cy="743474"/>
          </a:xfrm>
          <a:prstGeom prst="rect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354" name="Group 14353"/>
          <p:cNvGrpSpPr/>
          <p:nvPr/>
        </p:nvGrpSpPr>
        <p:grpSpPr>
          <a:xfrm>
            <a:off x="2365329" y="3982872"/>
            <a:ext cx="2920701" cy="1797257"/>
            <a:chOff x="2945686" y="4202828"/>
            <a:chExt cx="2920701" cy="1797257"/>
          </a:xfrm>
        </p:grpSpPr>
        <p:sp>
          <p:nvSpPr>
            <p:cNvPr id="92" name="Text Box 24"/>
            <p:cNvSpPr txBox="1"/>
            <p:nvPr/>
          </p:nvSpPr>
          <p:spPr>
            <a:xfrm>
              <a:off x="2945686" y="5704021"/>
              <a:ext cx="1568893" cy="29606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Vibrator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rot="1800000">
              <a:off x="3662168" y="4669019"/>
              <a:ext cx="0" cy="1080000"/>
            </a:xfrm>
            <a:prstGeom prst="straightConnector1">
              <a:avLst/>
            </a:prstGeom>
            <a:ln w="19050" cap="sq" cmpd="sng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 Box 26"/>
            <p:cNvSpPr txBox="1"/>
            <p:nvPr/>
          </p:nvSpPr>
          <p:spPr>
            <a:xfrm>
              <a:off x="4575375" y="4202828"/>
              <a:ext cx="1291012" cy="28210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 smtClean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Diffusers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 rot="18000000" flipH="1">
              <a:off x="3535888" y="5274569"/>
              <a:ext cx="792561" cy="24517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 rot="18000000" flipH="1">
              <a:off x="3971894" y="4665166"/>
              <a:ext cx="716653" cy="1524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 rot="18000000" flipH="1">
              <a:off x="4161796" y="4773689"/>
              <a:ext cx="716653" cy="1524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5045263" y="2470753"/>
            <a:ext cx="445239" cy="743474"/>
          </a:xfrm>
          <a:prstGeom prst="rect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Isosceles Triangle 182"/>
          <p:cNvSpPr/>
          <p:nvPr/>
        </p:nvSpPr>
        <p:spPr>
          <a:xfrm rot="18000000" flipV="1">
            <a:off x="1961340" y="1799962"/>
            <a:ext cx="720000" cy="3868491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64000">
                <a:srgbClr val="FF0000"/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357" name="Group 14356"/>
          <p:cNvGrpSpPr/>
          <p:nvPr/>
        </p:nvGrpSpPr>
        <p:grpSpPr>
          <a:xfrm>
            <a:off x="3737692" y="1846989"/>
            <a:ext cx="1363778" cy="1616285"/>
            <a:chOff x="4318049" y="2066945"/>
            <a:chExt cx="1363778" cy="1616285"/>
          </a:xfrm>
        </p:grpSpPr>
        <p:sp>
          <p:nvSpPr>
            <p:cNvPr id="84" name="Text Box 11"/>
            <p:cNvSpPr txBox="1"/>
            <p:nvPr/>
          </p:nvSpPr>
          <p:spPr>
            <a:xfrm>
              <a:off x="4318049" y="2066945"/>
              <a:ext cx="1363778" cy="3048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Flame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pic>
          <p:nvPicPr>
            <p:cNvPr id="14338" name="Picture 2" descr="C:\Users\Haiqing Guo\AppData\Local\Microsoft\Windows\Temporary Internet Files\Content.IE5\C42ZKHIS\MC900434816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41" y="2339179"/>
              <a:ext cx="720000" cy="1344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358" name="Group 14357"/>
          <p:cNvGrpSpPr/>
          <p:nvPr/>
        </p:nvGrpSpPr>
        <p:grpSpPr>
          <a:xfrm>
            <a:off x="4739994" y="1447800"/>
            <a:ext cx="1206371" cy="1943430"/>
            <a:chOff x="5320351" y="1667756"/>
            <a:chExt cx="1206371" cy="1943430"/>
          </a:xfrm>
        </p:grpSpPr>
        <p:sp>
          <p:nvSpPr>
            <p:cNvPr id="85" name="Text Box 17"/>
            <p:cNvSpPr txBox="1"/>
            <p:nvPr/>
          </p:nvSpPr>
          <p:spPr>
            <a:xfrm>
              <a:off x="5320351" y="1667756"/>
              <a:ext cx="1206371" cy="6312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Laser </a:t>
              </a:r>
              <a:endParaRPr lang="en-US" sz="1600" b="1" dirty="0" smtClean="0">
                <a:ln>
                  <a:noFill/>
                </a:ln>
                <a:effectLst/>
                <a:latin typeface="Arial" pitchFamily="34" charset="0"/>
                <a:ea typeface="宋体"/>
                <a:cs typeface="Arial" pitchFamily="34" charset="0"/>
              </a:endParaRPr>
            </a:p>
            <a:p>
              <a:r>
                <a:rPr lang="en-US" sz="1600" b="1" dirty="0" smtClean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Line </a:t>
              </a:r>
            </a:p>
            <a:p>
              <a:r>
                <a:rPr lang="en-US" sz="1600" b="1" dirty="0" smtClean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Filter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5575220" y="2529980"/>
              <a:ext cx="100800" cy="1081206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39" name="Freeform 14338"/>
          <p:cNvSpPr/>
          <p:nvPr/>
        </p:nvSpPr>
        <p:spPr>
          <a:xfrm>
            <a:off x="304309" y="2259637"/>
            <a:ext cx="645939" cy="1100243"/>
          </a:xfrm>
          <a:custGeom>
            <a:avLst/>
            <a:gdLst>
              <a:gd name="connsiteX0" fmla="*/ 589532 w 645939"/>
              <a:gd name="connsiteY0" fmla="*/ 135483 h 1100243"/>
              <a:gd name="connsiteX1" fmla="*/ 526032 w 645939"/>
              <a:gd name="connsiteY1" fmla="*/ 262483 h 1100243"/>
              <a:gd name="connsiteX2" fmla="*/ 478407 w 645939"/>
              <a:gd name="connsiteY2" fmla="*/ 402183 h 1100243"/>
              <a:gd name="connsiteX3" fmla="*/ 427607 w 645939"/>
              <a:gd name="connsiteY3" fmla="*/ 630783 h 1100243"/>
              <a:gd name="connsiteX4" fmla="*/ 424432 w 645939"/>
              <a:gd name="connsiteY4" fmla="*/ 840333 h 1100243"/>
              <a:gd name="connsiteX5" fmla="*/ 462532 w 645939"/>
              <a:gd name="connsiteY5" fmla="*/ 1062583 h 1100243"/>
              <a:gd name="connsiteX6" fmla="*/ 475232 w 645939"/>
              <a:gd name="connsiteY6" fmla="*/ 1087983 h 1100243"/>
              <a:gd name="connsiteX7" fmla="*/ 27557 w 645939"/>
              <a:gd name="connsiteY7" fmla="*/ 1065758 h 1100243"/>
              <a:gd name="connsiteX8" fmla="*/ 46607 w 645939"/>
              <a:gd name="connsiteY8" fmla="*/ 722858 h 1100243"/>
              <a:gd name="connsiteX9" fmla="*/ 30732 w 645939"/>
              <a:gd name="connsiteY9" fmla="*/ 52933 h 1100243"/>
              <a:gd name="connsiteX10" fmla="*/ 252982 w 645939"/>
              <a:gd name="connsiteY10" fmla="*/ 46583 h 1100243"/>
              <a:gd name="connsiteX11" fmla="*/ 624457 w 645939"/>
              <a:gd name="connsiteY11" fmla="*/ 81508 h 1100243"/>
              <a:gd name="connsiteX12" fmla="*/ 589532 w 645939"/>
              <a:gd name="connsiteY12" fmla="*/ 135483 h 110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5939" h="1100243">
                <a:moveTo>
                  <a:pt x="589532" y="135483"/>
                </a:moveTo>
                <a:cubicBezTo>
                  <a:pt x="573128" y="165645"/>
                  <a:pt x="544553" y="218033"/>
                  <a:pt x="526032" y="262483"/>
                </a:cubicBezTo>
                <a:cubicBezTo>
                  <a:pt x="507511" y="306933"/>
                  <a:pt x="494811" y="340800"/>
                  <a:pt x="478407" y="402183"/>
                </a:cubicBezTo>
                <a:cubicBezTo>
                  <a:pt x="462003" y="463566"/>
                  <a:pt x="436603" y="557758"/>
                  <a:pt x="427607" y="630783"/>
                </a:cubicBezTo>
                <a:cubicBezTo>
                  <a:pt x="418611" y="703808"/>
                  <a:pt x="418611" y="768366"/>
                  <a:pt x="424432" y="840333"/>
                </a:cubicBezTo>
                <a:cubicBezTo>
                  <a:pt x="430253" y="912300"/>
                  <a:pt x="454065" y="1021308"/>
                  <a:pt x="462532" y="1062583"/>
                </a:cubicBezTo>
                <a:cubicBezTo>
                  <a:pt x="470999" y="1103858"/>
                  <a:pt x="547728" y="1087454"/>
                  <a:pt x="475232" y="1087983"/>
                </a:cubicBezTo>
                <a:cubicBezTo>
                  <a:pt x="402736" y="1088512"/>
                  <a:pt x="98994" y="1126612"/>
                  <a:pt x="27557" y="1065758"/>
                </a:cubicBezTo>
                <a:cubicBezTo>
                  <a:pt x="-43880" y="1004904"/>
                  <a:pt x="46078" y="891662"/>
                  <a:pt x="46607" y="722858"/>
                </a:cubicBezTo>
                <a:cubicBezTo>
                  <a:pt x="47136" y="554054"/>
                  <a:pt x="-3664" y="165645"/>
                  <a:pt x="30732" y="52933"/>
                </a:cubicBezTo>
                <a:cubicBezTo>
                  <a:pt x="65128" y="-59779"/>
                  <a:pt x="154028" y="41820"/>
                  <a:pt x="252982" y="46583"/>
                </a:cubicBezTo>
                <a:cubicBezTo>
                  <a:pt x="351936" y="51346"/>
                  <a:pt x="566249" y="68279"/>
                  <a:pt x="624457" y="81508"/>
                </a:cubicBezTo>
                <a:cubicBezTo>
                  <a:pt x="682665" y="94737"/>
                  <a:pt x="605936" y="105321"/>
                  <a:pt x="589532" y="1354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356" name="Group 14355"/>
          <p:cNvGrpSpPr/>
          <p:nvPr/>
        </p:nvGrpSpPr>
        <p:grpSpPr>
          <a:xfrm>
            <a:off x="228600" y="2030285"/>
            <a:ext cx="1993900" cy="1261834"/>
            <a:chOff x="808957" y="2250241"/>
            <a:chExt cx="1993900" cy="1261834"/>
          </a:xfrm>
        </p:grpSpPr>
        <p:sp>
          <p:nvSpPr>
            <p:cNvPr id="83" name="Text Box 5"/>
            <p:cNvSpPr txBox="1"/>
            <p:nvPr/>
          </p:nvSpPr>
          <p:spPr>
            <a:xfrm>
              <a:off x="808957" y="2250241"/>
              <a:ext cx="1993900" cy="2966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15000"/>
                </a:lnSpc>
                <a:spcAft>
                  <a:spcPts val="1000"/>
                </a:spcAft>
                <a:defRPr sz="1100">
                  <a:ln>
                    <a:noFill/>
                  </a:ln>
                  <a:effectLst/>
                  <a:ea typeface="宋体"/>
                  <a:cs typeface="Calibri"/>
                </a:defRPr>
              </a:lvl1pPr>
            </a:lstStyle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Parabolic Mirror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132316" y="2612075"/>
              <a:ext cx="360000" cy="900000"/>
              <a:chOff x="1928808" y="4547832"/>
              <a:chExt cx="237601" cy="645324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928808" y="4547833"/>
                <a:ext cx="237601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928810" y="4547832"/>
                <a:ext cx="0" cy="6444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928808" y="5192232"/>
                <a:ext cx="151201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Freeform 99"/>
              <p:cNvSpPr/>
              <p:nvPr/>
            </p:nvSpPr>
            <p:spPr>
              <a:xfrm>
                <a:off x="2052241" y="4547837"/>
                <a:ext cx="112315" cy="645319"/>
              </a:xfrm>
              <a:custGeom>
                <a:avLst/>
                <a:gdLst>
                  <a:gd name="connsiteX0" fmla="*/ 112314 w 112314"/>
                  <a:gd name="connsiteY0" fmla="*/ 0 h 645319"/>
                  <a:gd name="connsiteX1" fmla="*/ 48021 w 112314"/>
                  <a:gd name="connsiteY1" fmla="*/ 145257 h 645319"/>
                  <a:gd name="connsiteX2" fmla="*/ 9921 w 112314"/>
                  <a:gd name="connsiteY2" fmla="*/ 319088 h 645319"/>
                  <a:gd name="connsiteX3" fmla="*/ 396 w 112314"/>
                  <a:gd name="connsiteY3" fmla="*/ 485775 h 645319"/>
                  <a:gd name="connsiteX4" fmla="*/ 19446 w 112314"/>
                  <a:gd name="connsiteY4" fmla="*/ 645319 h 64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14" h="645319">
                    <a:moveTo>
                      <a:pt x="112314" y="0"/>
                    </a:moveTo>
                    <a:cubicBezTo>
                      <a:pt x="88700" y="46038"/>
                      <a:pt x="65086" y="92076"/>
                      <a:pt x="48021" y="145257"/>
                    </a:cubicBezTo>
                    <a:cubicBezTo>
                      <a:pt x="30955" y="198438"/>
                      <a:pt x="17858" y="262335"/>
                      <a:pt x="9921" y="319088"/>
                    </a:cubicBezTo>
                    <a:cubicBezTo>
                      <a:pt x="1983" y="375841"/>
                      <a:pt x="-1191" y="431403"/>
                      <a:pt x="396" y="485775"/>
                    </a:cubicBezTo>
                    <a:cubicBezTo>
                      <a:pt x="1983" y="540147"/>
                      <a:pt x="10714" y="592733"/>
                      <a:pt x="19446" y="645319"/>
                    </a:cubicBez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2082390" y="4550215"/>
                <a:ext cx="54000" cy="540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014542" y="4550985"/>
                <a:ext cx="100800" cy="1008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946248" y="4550214"/>
                <a:ext cx="147600" cy="1476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931190" y="4602604"/>
                <a:ext cx="151201" cy="1512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931189" y="4670043"/>
                <a:ext cx="136801" cy="1368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931190" y="4739100"/>
                <a:ext cx="129600" cy="1296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1931190" y="4802624"/>
                <a:ext cx="122401" cy="1224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931198" y="4871681"/>
                <a:ext cx="118800" cy="1188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931190" y="4940738"/>
                <a:ext cx="122401" cy="1224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931962" y="5007414"/>
                <a:ext cx="129600" cy="1296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929581" y="5071709"/>
                <a:ext cx="118800" cy="1188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929579" y="5138385"/>
                <a:ext cx="54000" cy="540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60" name="Group 14359"/>
          <p:cNvGrpSpPr/>
          <p:nvPr/>
        </p:nvGrpSpPr>
        <p:grpSpPr>
          <a:xfrm>
            <a:off x="5482225" y="2470753"/>
            <a:ext cx="1216152" cy="2199921"/>
            <a:chOff x="5482225" y="2623153"/>
            <a:chExt cx="1216152" cy="2199921"/>
          </a:xfrm>
          <a:solidFill>
            <a:srgbClr val="FFA7A7"/>
          </a:solidFill>
        </p:grpSpPr>
        <p:sp>
          <p:nvSpPr>
            <p:cNvPr id="205" name="Trapezoid 204"/>
            <p:cNvSpPr/>
            <p:nvPr/>
          </p:nvSpPr>
          <p:spPr>
            <a:xfrm rot="10800000">
              <a:off x="6262404" y="2760942"/>
              <a:ext cx="425799" cy="1031333"/>
            </a:xfrm>
            <a:prstGeom prst="trapezoid">
              <a:avLst>
                <a:gd name="adj" fmla="val 177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43" name="Trapezoid 14342"/>
            <p:cNvSpPr/>
            <p:nvPr/>
          </p:nvSpPr>
          <p:spPr>
            <a:xfrm rot="5400000">
              <a:off x="5717701" y="2387677"/>
              <a:ext cx="745200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rapezoid 205"/>
            <p:cNvSpPr/>
            <p:nvPr/>
          </p:nvSpPr>
          <p:spPr>
            <a:xfrm rot="10800000">
              <a:off x="6338642" y="3791741"/>
              <a:ext cx="273600" cy="1031333"/>
            </a:xfrm>
            <a:prstGeom prst="trapezoid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361" name="Group 14360"/>
          <p:cNvGrpSpPr/>
          <p:nvPr/>
        </p:nvGrpSpPr>
        <p:grpSpPr>
          <a:xfrm>
            <a:off x="6120118" y="4482442"/>
            <a:ext cx="2201838" cy="305158"/>
            <a:chOff x="6120118" y="4634842"/>
            <a:chExt cx="2201838" cy="305158"/>
          </a:xfrm>
        </p:grpSpPr>
        <p:sp>
          <p:nvSpPr>
            <p:cNvPr id="89" name="Text Box 22"/>
            <p:cNvSpPr txBox="1"/>
            <p:nvPr/>
          </p:nvSpPr>
          <p:spPr>
            <a:xfrm>
              <a:off x="6871016" y="4634842"/>
              <a:ext cx="1450940" cy="3051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Pinhole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520619" y="4735487"/>
              <a:ext cx="312141" cy="1156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120118" y="4735487"/>
              <a:ext cx="312141" cy="1156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47" name="Right Triangle 14346"/>
          <p:cNvSpPr/>
          <p:nvPr/>
        </p:nvSpPr>
        <p:spPr>
          <a:xfrm rot="10800000">
            <a:off x="6090301" y="2460354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Trapezoid 207"/>
          <p:cNvSpPr/>
          <p:nvPr/>
        </p:nvSpPr>
        <p:spPr>
          <a:xfrm rot="10800000" flipV="1">
            <a:off x="6415689" y="4635021"/>
            <a:ext cx="122400" cy="457905"/>
          </a:xfrm>
          <a:prstGeom prst="trapezoid">
            <a:avLst>
              <a:gd name="adj" fmla="val 50000"/>
            </a:avLst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362" name="Group 14361"/>
          <p:cNvGrpSpPr/>
          <p:nvPr/>
        </p:nvGrpSpPr>
        <p:grpSpPr>
          <a:xfrm>
            <a:off x="6144345" y="5021999"/>
            <a:ext cx="2545028" cy="855970"/>
            <a:chOff x="6144345" y="5174399"/>
            <a:chExt cx="2545028" cy="855970"/>
          </a:xfrm>
        </p:grpSpPr>
        <p:sp>
          <p:nvSpPr>
            <p:cNvPr id="14349" name="Rectangle 14348"/>
            <p:cNvSpPr/>
            <p:nvPr/>
          </p:nvSpPr>
          <p:spPr>
            <a:xfrm>
              <a:off x="6144345" y="5716949"/>
              <a:ext cx="661915" cy="313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 Box 23"/>
            <p:cNvSpPr txBox="1"/>
            <p:nvPr/>
          </p:nvSpPr>
          <p:spPr>
            <a:xfrm>
              <a:off x="6894861" y="5275504"/>
              <a:ext cx="1794512" cy="3051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 smtClean="0">
                  <a:latin typeface="Arial" pitchFamily="34" charset="0"/>
                  <a:ea typeface="宋体"/>
                  <a:cs typeface="Arial" pitchFamily="34" charset="0"/>
                </a:rPr>
                <a:t>Camera Lens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sp>
          <p:nvSpPr>
            <p:cNvPr id="91" name="Text Box 23"/>
            <p:cNvSpPr txBox="1"/>
            <p:nvPr/>
          </p:nvSpPr>
          <p:spPr>
            <a:xfrm>
              <a:off x="6888438" y="5674683"/>
              <a:ext cx="1224879" cy="3051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Camera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grpSp>
          <p:nvGrpSpPr>
            <p:cNvPr id="14352" name="Group 14351"/>
            <p:cNvGrpSpPr/>
            <p:nvPr/>
          </p:nvGrpSpPr>
          <p:grpSpPr>
            <a:xfrm>
              <a:off x="6290513" y="5174399"/>
              <a:ext cx="381000" cy="542550"/>
              <a:chOff x="457200" y="3510433"/>
              <a:chExt cx="381000" cy="542550"/>
            </a:xfrm>
          </p:grpSpPr>
          <p:sp>
            <p:nvSpPr>
              <p:cNvPr id="14350" name="Rectangle 14349"/>
              <p:cNvSpPr/>
              <p:nvPr/>
            </p:nvSpPr>
            <p:spPr>
              <a:xfrm>
                <a:off x="457200" y="3596521"/>
                <a:ext cx="381000" cy="45646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51" name="Oval 14350"/>
              <p:cNvSpPr/>
              <p:nvPr/>
            </p:nvSpPr>
            <p:spPr>
              <a:xfrm>
                <a:off x="457200" y="3510433"/>
                <a:ext cx="381000" cy="1361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5" name="Trapezoid 214"/>
          <p:cNvSpPr/>
          <p:nvPr/>
        </p:nvSpPr>
        <p:spPr>
          <a:xfrm rot="10800000" flipV="1">
            <a:off x="6392689" y="5042813"/>
            <a:ext cx="180000" cy="521736"/>
          </a:xfrm>
          <a:prstGeom prst="trapezoid">
            <a:avLst>
              <a:gd name="adj" fmla="val 17788"/>
            </a:avLst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359" name="Group 14358"/>
          <p:cNvGrpSpPr/>
          <p:nvPr/>
        </p:nvGrpSpPr>
        <p:grpSpPr>
          <a:xfrm>
            <a:off x="5184087" y="2218444"/>
            <a:ext cx="3328070" cy="1905482"/>
            <a:chOff x="5184087" y="2370844"/>
            <a:chExt cx="3328070" cy="1905482"/>
          </a:xfrm>
        </p:grpSpPr>
        <p:sp>
          <p:nvSpPr>
            <p:cNvPr id="86" name="Text Box 18"/>
            <p:cNvSpPr txBox="1"/>
            <p:nvPr/>
          </p:nvSpPr>
          <p:spPr>
            <a:xfrm>
              <a:off x="5184087" y="3534069"/>
              <a:ext cx="773707" cy="28781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 smtClean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Lens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sp>
          <p:nvSpPr>
            <p:cNvPr id="88" name="Text Box 20"/>
            <p:cNvSpPr txBox="1"/>
            <p:nvPr/>
          </p:nvSpPr>
          <p:spPr>
            <a:xfrm>
              <a:off x="6848762" y="3606972"/>
              <a:ext cx="1541774" cy="2968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 smtClean="0">
                  <a:latin typeface="Arial" pitchFamily="34" charset="0"/>
                  <a:ea typeface="宋体"/>
                  <a:cs typeface="Arial" pitchFamily="34" charset="0"/>
                </a:rPr>
                <a:t>Decollimator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sp>
          <p:nvSpPr>
            <p:cNvPr id="90" name="Text Box 21"/>
            <p:cNvSpPr txBox="1"/>
            <p:nvPr/>
          </p:nvSpPr>
          <p:spPr>
            <a:xfrm>
              <a:off x="6863470" y="3988514"/>
              <a:ext cx="1648687" cy="28781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Neutral Density Filter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grpSp>
          <p:nvGrpSpPr>
            <p:cNvPr id="182" name="Group 181"/>
            <p:cNvGrpSpPr>
              <a:grpSpLocks noChangeAspect="1"/>
            </p:cNvGrpSpPr>
            <p:nvPr/>
          </p:nvGrpSpPr>
          <p:grpSpPr>
            <a:xfrm>
              <a:off x="6109909" y="2370844"/>
              <a:ext cx="900000" cy="1194634"/>
              <a:chOff x="5650802" y="2777140"/>
              <a:chExt cx="420380" cy="558000"/>
            </a:xfrm>
          </p:grpSpPr>
          <p:sp>
            <p:nvSpPr>
              <p:cNvPr id="122" name="Rectangle 121"/>
              <p:cNvSpPr/>
              <p:nvPr/>
            </p:nvSpPr>
            <p:spPr>
              <a:xfrm rot="2700000">
                <a:off x="5570688" y="3020140"/>
                <a:ext cx="558000" cy="720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5650802" y="2879691"/>
                <a:ext cx="75600" cy="252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5803204" y="3032091"/>
                <a:ext cx="75600" cy="252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5955603" y="3184491"/>
                <a:ext cx="75600" cy="252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5919431" y="3148996"/>
                <a:ext cx="75600" cy="252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5883117" y="3109510"/>
                <a:ext cx="75600" cy="252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5840850" y="3070415"/>
                <a:ext cx="75600" cy="252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5767040" y="2994215"/>
                <a:ext cx="75600" cy="252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5728937" y="2954729"/>
                <a:ext cx="75600" cy="252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5690840" y="2915634"/>
                <a:ext cx="75600" cy="252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6002782" y="3232339"/>
                <a:ext cx="68400" cy="216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Oval 153"/>
            <p:cNvSpPr/>
            <p:nvPr/>
          </p:nvSpPr>
          <p:spPr>
            <a:xfrm>
              <a:off x="5409709" y="2462424"/>
              <a:ext cx="146050" cy="108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 Box 19"/>
            <p:cNvSpPr txBox="1"/>
            <p:nvPr/>
          </p:nvSpPr>
          <p:spPr>
            <a:xfrm>
              <a:off x="6630693" y="2446686"/>
              <a:ext cx="1371600" cy="3051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 smtClean="0">
                  <a:ln>
                    <a:noFill/>
                  </a:ln>
                  <a:effectLst/>
                  <a:latin typeface="Arial" pitchFamily="34" charset="0"/>
                  <a:ea typeface="宋体"/>
                  <a:cs typeface="Arial" pitchFamily="34" charset="0"/>
                </a:rPr>
                <a:t>Planar Mirror</a:t>
              </a:r>
              <a:endParaRPr lang="en-US" sz="1600" b="1" dirty="0">
                <a:effectLst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 rot="5400000">
              <a:off x="6413905" y="3416544"/>
              <a:ext cx="122796" cy="75146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ounded Rectangle 147"/>
            <p:cNvSpPr/>
            <p:nvPr/>
          </p:nvSpPr>
          <p:spPr>
            <a:xfrm rot="5400000">
              <a:off x="6436013" y="3775927"/>
              <a:ext cx="90000" cy="731726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51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228" grpId="0" animBg="1"/>
      <p:bldP spid="183" grpId="0" animBg="1"/>
      <p:bldP spid="208" grpId="0" animBg="1"/>
      <p:bldP spid="2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69441"/>
          </a:xfrm>
        </p:spPr>
        <p:txBody>
          <a:bodyPr/>
          <a:lstStyle/>
          <a:p>
            <a:r>
              <a:rPr lang="en-US" dirty="0"/>
              <a:t>Laser Extinction Experimental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22147"/>
          </a:xfrm>
        </p:spPr>
        <p:txBody>
          <a:bodyPr/>
          <a:lstStyle/>
          <a:p>
            <a:pPr algn="just"/>
            <a:r>
              <a:rPr lang="en-US" sz="2800" dirty="0" smtClean="0"/>
              <a:t>Diffuser and </a:t>
            </a:r>
            <a:r>
              <a:rPr lang="en-US" sz="2800" dirty="0"/>
              <a:t>v</a:t>
            </a:r>
            <a:r>
              <a:rPr lang="en-US" sz="2800" dirty="0" smtClean="0"/>
              <a:t>ibrator</a:t>
            </a:r>
          </a:p>
          <a:p>
            <a:pPr lvl="1" algn="just"/>
            <a:r>
              <a:rPr lang="en-US" sz="2400" dirty="0" smtClean="0"/>
              <a:t>Laser is highly coherent and results in interference patterns (i.e., laser fringes).</a:t>
            </a:r>
          </a:p>
          <a:p>
            <a:pPr lvl="1" algn="just"/>
            <a:r>
              <a:rPr lang="en-US" sz="2400" dirty="0" smtClean="0"/>
              <a:t>Diffuser is used to reduce the laser coherency.</a:t>
            </a:r>
          </a:p>
          <a:p>
            <a:pPr lvl="1" algn="just"/>
            <a:r>
              <a:rPr lang="en-US" sz="2400" dirty="0" smtClean="0"/>
              <a:t>Vibrator is used to obtain temporal averaging.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68496" y="1361040"/>
            <a:ext cx="1124712" cy="662330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08655" y="5222349"/>
            <a:ext cx="7119257" cy="873651"/>
            <a:chOff x="1549955" y="5607813"/>
            <a:chExt cx="7119257" cy="873651"/>
          </a:xfrm>
        </p:grpSpPr>
        <p:sp>
          <p:nvSpPr>
            <p:cNvPr id="7" name="TextBox 6"/>
            <p:cNvSpPr txBox="1"/>
            <p:nvPr/>
          </p:nvSpPr>
          <p:spPr>
            <a:xfrm>
              <a:off x="1549955" y="6019799"/>
              <a:ext cx="7119257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Laser background with fringes (contrast enhanced)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286000" y="5607813"/>
              <a:ext cx="0" cy="3992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091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707886"/>
          </a:xfrm>
        </p:spPr>
        <p:txBody>
          <a:bodyPr/>
          <a:lstStyle/>
          <a:p>
            <a:r>
              <a:rPr lang="en-US" dirty="0" smtClean="0"/>
              <a:t>Wavelength and Spatial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2443746"/>
          </a:xfrm>
        </p:spPr>
        <p:txBody>
          <a:bodyPr/>
          <a:lstStyle/>
          <a:p>
            <a:r>
              <a:rPr lang="en-US" sz="2800" dirty="0" smtClean="0"/>
              <a:t>Laser line filter:</a:t>
            </a:r>
          </a:p>
          <a:p>
            <a:pPr lvl="1"/>
            <a:r>
              <a:rPr lang="en-US" sz="2400" dirty="0" smtClean="0"/>
              <a:t>632.8 nm </a:t>
            </a:r>
            <a:r>
              <a:rPr lang="en-US" sz="2400" dirty="0" err="1" smtClean="0"/>
              <a:t>bandpass</a:t>
            </a:r>
            <a:r>
              <a:rPr lang="en-US" sz="2400" dirty="0" smtClean="0"/>
              <a:t> filter</a:t>
            </a:r>
            <a:endParaRPr lang="en-US" sz="2400" dirty="0"/>
          </a:p>
          <a:p>
            <a:pPr lvl="1"/>
            <a:r>
              <a:rPr lang="en-US" sz="2400" dirty="0" smtClean="0"/>
              <a:t>1 nm FWHM</a:t>
            </a:r>
          </a:p>
          <a:p>
            <a:pPr lvl="1"/>
            <a:r>
              <a:rPr lang="en-US" sz="2400" dirty="0" smtClean="0"/>
              <a:t>Removes most flame irradiance</a:t>
            </a:r>
          </a:p>
          <a:p>
            <a:r>
              <a:rPr lang="en-US" sz="2800" dirty="0"/>
              <a:t>Spatial filter (objective + pinhole)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886200"/>
            <a:ext cx="6902532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646331"/>
          </a:xfrm>
        </p:spPr>
        <p:txBody>
          <a:bodyPr/>
          <a:lstStyle/>
          <a:p>
            <a:r>
              <a:rPr lang="en-US" sz="3600" dirty="0" smtClean="0"/>
              <a:t>Transmission Electron Microscopy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762000" y="2362200"/>
            <a:ext cx="3229466" cy="4800600"/>
          </a:xfrm>
        </p:spPr>
        <p:txBody>
          <a:bodyPr/>
          <a:lstStyle/>
          <a:p>
            <a:r>
              <a:rPr lang="en-US" sz="2800" dirty="0" smtClean="0"/>
              <a:t>Basic Principles</a:t>
            </a:r>
          </a:p>
          <a:p>
            <a:pPr lvl="1"/>
            <a:r>
              <a:rPr lang="en-US" sz="2400" dirty="0" smtClean="0"/>
              <a:t>Beam of electrons </a:t>
            </a:r>
            <a:r>
              <a:rPr lang="en-US" sz="2400" dirty="0" err="1" smtClean="0"/>
              <a:t>thermionically</a:t>
            </a:r>
            <a:r>
              <a:rPr lang="en-US" sz="2400" dirty="0" smtClean="0"/>
              <a:t> ejected from electron gun</a:t>
            </a:r>
          </a:p>
          <a:p>
            <a:pPr lvl="1"/>
            <a:r>
              <a:rPr lang="en-US" sz="2400" dirty="0" smtClean="0"/>
              <a:t>Beam travels through series of apertures and </a:t>
            </a:r>
            <a:r>
              <a:rPr lang="en-US" sz="2400" dirty="0" err="1" smtClean="0"/>
              <a:t>magnetc</a:t>
            </a:r>
            <a:r>
              <a:rPr lang="en-US" sz="2400" dirty="0" smtClean="0"/>
              <a:t> lenses</a:t>
            </a:r>
          </a:p>
          <a:p>
            <a:pPr lvl="1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77" y="976460"/>
            <a:ext cx="5097823" cy="58815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976460"/>
            <a:ext cx="4046177" cy="588154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-2500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646331"/>
          </a:xfrm>
        </p:spPr>
        <p:txBody>
          <a:bodyPr/>
          <a:lstStyle/>
          <a:p>
            <a:r>
              <a:rPr lang="en-US" sz="3600" dirty="0" smtClean="0"/>
              <a:t>Transmission Electron Microscopy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976460"/>
            <a:ext cx="4046177" cy="1705082"/>
          </a:xfrm>
        </p:spPr>
        <p:txBody>
          <a:bodyPr/>
          <a:lstStyle/>
          <a:p>
            <a:r>
              <a:rPr lang="en-US" sz="2800" dirty="0" smtClean="0"/>
              <a:t>Basic Principles</a:t>
            </a:r>
          </a:p>
          <a:p>
            <a:pPr lvl="1"/>
            <a:r>
              <a:rPr lang="en-US" sz="2400" dirty="0" smtClean="0"/>
              <a:t>Beam of electrons </a:t>
            </a:r>
            <a:r>
              <a:rPr lang="en-US" sz="2400" dirty="0" err="1" smtClean="0"/>
              <a:t>thermionically</a:t>
            </a:r>
            <a:r>
              <a:rPr lang="en-US" sz="2400" dirty="0" smtClean="0"/>
              <a:t> ejected from electron gun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77" y="976460"/>
            <a:ext cx="5097823" cy="5881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724400" y="14478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-2500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24" y="2701181"/>
            <a:ext cx="2950926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6206381"/>
            <a:ext cx="3804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en-US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 tip of a thermionic electron gun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10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646331"/>
          </a:xfrm>
        </p:spPr>
        <p:txBody>
          <a:bodyPr/>
          <a:lstStyle/>
          <a:p>
            <a:r>
              <a:rPr lang="en-US" sz="3600" dirty="0" smtClean="0"/>
              <a:t>Transmission Electron Microscopy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976460"/>
            <a:ext cx="4046177" cy="2813078"/>
          </a:xfrm>
        </p:spPr>
        <p:txBody>
          <a:bodyPr/>
          <a:lstStyle/>
          <a:p>
            <a:r>
              <a:rPr lang="en-US" sz="2800" dirty="0" smtClean="0"/>
              <a:t>Basic Principles</a:t>
            </a:r>
          </a:p>
          <a:p>
            <a:pPr lvl="1"/>
            <a:r>
              <a:rPr lang="en-US" sz="2400" dirty="0" smtClean="0"/>
              <a:t>Beam travels down evacuated column  (10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Pa) through aperture and electro-magnetic lens before reaching specimen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77" y="976460"/>
            <a:ext cx="5097823" cy="58815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267200" y="2743200"/>
            <a:ext cx="4876800" cy="762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-2500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917230"/>
            <a:ext cx="3025987" cy="22267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6144015"/>
            <a:ext cx="3250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Electromagnetic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lens schematic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646331"/>
          </a:xfrm>
        </p:spPr>
        <p:txBody>
          <a:bodyPr/>
          <a:lstStyle/>
          <a:p>
            <a:r>
              <a:rPr lang="en-US" sz="3600" dirty="0" smtClean="0"/>
              <a:t>Transmission Electron Microscopy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976460"/>
            <a:ext cx="4046177" cy="2074414"/>
          </a:xfrm>
        </p:spPr>
        <p:txBody>
          <a:bodyPr/>
          <a:lstStyle/>
          <a:p>
            <a:r>
              <a:rPr lang="en-US" sz="2800" dirty="0" smtClean="0"/>
              <a:t>Basic Principles</a:t>
            </a:r>
          </a:p>
          <a:p>
            <a:pPr lvl="1"/>
            <a:r>
              <a:rPr lang="en-US" sz="2400" dirty="0" smtClean="0"/>
              <a:t>The electron beam interacts with the specimen held on a 3.05 mm TEM grid.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77" y="976460"/>
            <a:ext cx="5097823" cy="58815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267200" y="3657600"/>
            <a:ext cx="2971800" cy="25963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-2500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4102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TEM grids with copper wire mesh and carbon substrate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06766" y="3351241"/>
            <a:ext cx="3441289" cy="191099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-2500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646331"/>
          </a:xfrm>
        </p:spPr>
        <p:txBody>
          <a:bodyPr/>
          <a:lstStyle/>
          <a:p>
            <a:r>
              <a:rPr lang="en-US" sz="3600" dirty="0" smtClean="0"/>
              <a:t>Transmission Electron Microscopy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976460"/>
            <a:ext cx="4046177" cy="3551742"/>
          </a:xfrm>
        </p:spPr>
        <p:txBody>
          <a:bodyPr/>
          <a:lstStyle/>
          <a:p>
            <a:r>
              <a:rPr lang="en-US" sz="2800" dirty="0" smtClean="0"/>
              <a:t>Basic Principles</a:t>
            </a:r>
          </a:p>
          <a:p>
            <a:pPr lvl="1"/>
            <a:r>
              <a:rPr lang="en-US" sz="2400" dirty="0" smtClean="0"/>
              <a:t>Electron beam is transmitted through the specimen, travels through additional lenses &amp; apertures and imaged onto a fluorescent screen or CCD camera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177" y="976460"/>
            <a:ext cx="5097823" cy="58815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046176" y="3886200"/>
            <a:ext cx="4869224" cy="29718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-2500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646331"/>
          </a:xfrm>
        </p:spPr>
        <p:txBody>
          <a:bodyPr/>
          <a:lstStyle/>
          <a:p>
            <a:r>
              <a:rPr lang="en-US" sz="3600" dirty="0" smtClean="0"/>
              <a:t>Transmission Electron Microscopy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143000"/>
            <a:ext cx="7010400" cy="467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5525" y="5850379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Soot at 25,000 magnification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646331"/>
          </a:xfrm>
        </p:spPr>
        <p:txBody>
          <a:bodyPr/>
          <a:lstStyle/>
          <a:p>
            <a:r>
              <a:rPr lang="en-US" sz="3600" dirty="0" smtClean="0"/>
              <a:t>Transmission Electron Microscopy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15" y="1066800"/>
            <a:ext cx="7175369" cy="478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5525" y="5943600"/>
            <a:ext cx="391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Soot at 500,000 magnification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59"/>
            <a:ext cx="8229600" cy="646331"/>
          </a:xfrm>
        </p:spPr>
        <p:txBody>
          <a:bodyPr/>
          <a:lstStyle/>
          <a:p>
            <a:r>
              <a:rPr lang="en-US" sz="3600" dirty="0" smtClean="0"/>
              <a:t>Transmission Electron Microscopy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6460"/>
            <a:ext cx="8229600" cy="53245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Concepts</a:t>
            </a:r>
          </a:p>
          <a:p>
            <a:r>
              <a:rPr lang="en-US" sz="2800" dirty="0" smtClean="0"/>
              <a:t>Beam must transmit - requires very thin </a:t>
            </a:r>
            <a:r>
              <a:rPr lang="en-US" sz="2800" dirty="0"/>
              <a:t>specimen (about 100-150nm for a </a:t>
            </a:r>
            <a:r>
              <a:rPr lang="en-US" sz="2800" dirty="0" smtClean="0"/>
              <a:t>200kV TEM)</a:t>
            </a:r>
          </a:p>
          <a:p>
            <a:r>
              <a:rPr lang="en-US" sz="2800" dirty="0" smtClean="0"/>
              <a:t>UMD </a:t>
            </a:r>
            <a:r>
              <a:rPr lang="en-US" sz="2800" dirty="0" err="1" smtClean="0"/>
              <a:t>Nanocenter</a:t>
            </a:r>
            <a:r>
              <a:rPr lang="en-US" sz="2800" dirty="0" smtClean="0"/>
              <a:t> TEM can achieve good resolution up to magnification of about 800,000x</a:t>
            </a:r>
          </a:p>
          <a:p>
            <a:r>
              <a:rPr lang="en-US" sz="2800" dirty="0" smtClean="0"/>
              <a:t>Atomic resolution achievable with High Res or Field Emission TEM</a:t>
            </a:r>
          </a:p>
          <a:p>
            <a:r>
              <a:rPr lang="en-US" sz="2800" dirty="0" smtClean="0"/>
              <a:t>Specimen composition can be analyzed concurrently if TEM is equipped with x-ray spectrometer (available in UMD </a:t>
            </a:r>
            <a:r>
              <a:rPr lang="en-US" sz="2800" dirty="0" err="1" smtClean="0"/>
              <a:t>Nanocenter</a:t>
            </a:r>
            <a:r>
              <a:rPr lang="en-US" sz="2800" dirty="0" smtClean="0"/>
              <a:t>)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812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D-F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-2500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-2500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UMD-FP</Template>
  <TotalTime>2137</TotalTime>
  <Words>642</Words>
  <Application>Microsoft Office PowerPoint</Application>
  <PresentationFormat>On-screen Show (4:3)</PresentationFormat>
  <Paragraphs>119</Paragraphs>
  <Slides>17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UMD-FP</vt:lpstr>
      <vt:lpstr>Equation</vt:lpstr>
      <vt:lpstr>Optical Diagnostics: Transmission Electron Microscopy &amp; Laser Extinction</vt:lpstr>
      <vt:lpstr>Transmission Electron Microscopy</vt:lpstr>
      <vt:lpstr>Transmission Electron Microscopy</vt:lpstr>
      <vt:lpstr>Transmission Electron Microscopy</vt:lpstr>
      <vt:lpstr>Transmission Electron Microscopy</vt:lpstr>
      <vt:lpstr>Transmission Electron Microscopy</vt:lpstr>
      <vt:lpstr>Transmission Electron Microscopy</vt:lpstr>
      <vt:lpstr>Transmission Electron Microscopy</vt:lpstr>
      <vt:lpstr>Transmission Electron Microscopy</vt:lpstr>
      <vt:lpstr>Transmission Electron Microscopy</vt:lpstr>
      <vt:lpstr>Transmission Electron Microscopy</vt:lpstr>
      <vt:lpstr>Transmission Electron Microscopy</vt:lpstr>
      <vt:lpstr>Laser Extinction Theory</vt:lpstr>
      <vt:lpstr>Laser Extinction Theory</vt:lpstr>
      <vt:lpstr>Laser Extinction Experimental</vt:lpstr>
      <vt:lpstr>Laser Extinction Experimental</vt:lpstr>
      <vt:lpstr>Wavelength and Spatial Filters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Measurements of Soot Temperature and Soot Volume Fraction in Flames</dc:title>
  <dc:creator>Haiqing Guo</dc:creator>
  <cp:lastModifiedBy>Paul Anderson</cp:lastModifiedBy>
  <cp:revision>742</cp:revision>
  <dcterms:created xsi:type="dcterms:W3CDTF">2006-08-16T00:00:00Z</dcterms:created>
  <dcterms:modified xsi:type="dcterms:W3CDTF">2014-06-25T16:05:43Z</dcterms:modified>
</cp:coreProperties>
</file>