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6" r:id="rId1"/>
  </p:sldMasterIdLst>
  <p:notesMasterIdLst>
    <p:notesMasterId r:id="rId36"/>
  </p:notesMasterIdLst>
  <p:handoutMasterIdLst>
    <p:handoutMasterId r:id="rId37"/>
  </p:handoutMasterIdLst>
  <p:sldIdLst>
    <p:sldId id="257" r:id="rId2"/>
    <p:sldId id="258" r:id="rId3"/>
    <p:sldId id="331" r:id="rId4"/>
    <p:sldId id="259" r:id="rId5"/>
    <p:sldId id="313" r:id="rId6"/>
    <p:sldId id="311" r:id="rId7"/>
    <p:sldId id="312" r:id="rId8"/>
    <p:sldId id="309" r:id="rId9"/>
    <p:sldId id="316" r:id="rId10"/>
    <p:sldId id="332" r:id="rId11"/>
    <p:sldId id="314" r:id="rId12"/>
    <p:sldId id="308" r:id="rId13"/>
    <p:sldId id="327" r:id="rId14"/>
    <p:sldId id="328" r:id="rId15"/>
    <p:sldId id="315" r:id="rId16"/>
    <p:sldId id="260" r:id="rId17"/>
    <p:sldId id="261" r:id="rId18"/>
    <p:sldId id="263" r:id="rId19"/>
    <p:sldId id="290" r:id="rId20"/>
    <p:sldId id="267" r:id="rId21"/>
    <p:sldId id="291" r:id="rId22"/>
    <p:sldId id="269" r:id="rId23"/>
    <p:sldId id="324" r:id="rId24"/>
    <p:sldId id="317" r:id="rId25"/>
    <p:sldId id="318" r:id="rId26"/>
    <p:sldId id="329" r:id="rId27"/>
    <p:sldId id="325" r:id="rId28"/>
    <p:sldId id="326" r:id="rId29"/>
    <p:sldId id="319" r:id="rId30"/>
    <p:sldId id="322" r:id="rId31"/>
    <p:sldId id="323" r:id="rId32"/>
    <p:sldId id="287" r:id="rId33"/>
    <p:sldId id="330" r:id="rId34"/>
    <p:sldId id="333" r:id="rId35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6" autoAdjust="0"/>
    <p:restoredTop sz="94628" autoAdjust="0"/>
  </p:normalViewPr>
  <p:slideViewPr>
    <p:cSldViewPr>
      <p:cViewPr varScale="1">
        <p:scale>
          <a:sx n="82" d="100"/>
          <a:sy n="82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112"/>
    </p:cViewPr>
  </p:sorterViewPr>
  <p:notesViewPr>
    <p:cSldViewPr>
      <p:cViewPr varScale="1">
        <p:scale>
          <a:sx n="109" d="100"/>
          <a:sy n="109" d="100"/>
        </p:scale>
        <p:origin x="-90" y="-13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CC526-E49D-4806-9CCF-97DE56E06D2A}" type="datetimeFigureOut">
              <a:rPr lang="en-US" smtClean="0"/>
              <a:t>6/25/2014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2F42F-BF15-4180-B39D-DF388BACB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144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3C6FE-95C9-458B-BFD8-3AF86A1DB618}" type="datetimeFigureOut">
              <a:rPr lang="en-US" smtClean="0"/>
              <a:pPr/>
              <a:t>6/25/2014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A8339-D539-45AE-95B1-982D5E385A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8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se.umd.edu/logos/images/umd-bal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PE turtl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4953000"/>
            <a:ext cx="199231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4DA1-9EEA-4348-8D6A-89C74DE75146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Lab Mehods Day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817814-FEB7-4F0F-991D-B8E640D9C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91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0D9D9-D8C6-4338-8CD9-E3B5DB3E0FED}" type="datetime1">
              <a:rPr lang="en-US" smtClean="0"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C2E98-5982-4BA6-9521-BAD827429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0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3EE1A-8D60-4B54-8B2A-5696814F6351}" type="datetime1">
              <a:rPr lang="en-US" smtClean="0"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BA5D5-5391-4E5A-A516-C412412D9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48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, with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b="64030"/>
          <a:stretch>
            <a:fillRect/>
          </a:stretch>
        </p:blipFill>
        <p:spPr bwMode="auto">
          <a:xfrm>
            <a:off x="2514600" y="1219200"/>
            <a:ext cx="4114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15414" b="64030"/>
          <a:stretch>
            <a:fillRect/>
          </a:stretch>
        </p:blipFill>
        <p:spPr bwMode="auto">
          <a:xfrm>
            <a:off x="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r="38889" b="64030"/>
          <a:stretch>
            <a:fillRect/>
          </a:stretch>
        </p:blipFill>
        <p:spPr bwMode="auto">
          <a:xfrm>
            <a:off x="662940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24431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>
            <a:lvl1pPr>
              <a:defRPr sz="4000">
                <a:latin typeface="Levenim MT" pitchFamily="2" charset="-79"/>
                <a:cs typeface="Levenim MT" pitchFamily="2" charset="-79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371600"/>
            <a:ext cx="6629400" cy="5029200"/>
          </a:xfrm>
        </p:spPr>
        <p:txBody>
          <a:bodyPr/>
          <a:lstStyle>
            <a:lvl1pPr>
              <a:defRPr baseline="0">
                <a:latin typeface="Levenim MT" pitchFamily="2" charset="-79"/>
                <a:cs typeface="Levenim MT" pitchFamily="2" charset="-79"/>
              </a:defRPr>
            </a:lvl1pPr>
            <a:lvl2pPr>
              <a:defRPr>
                <a:latin typeface="Levenim MT" pitchFamily="2" charset="-79"/>
                <a:cs typeface="Levenim MT" pitchFamily="2" charset="-79"/>
              </a:defRPr>
            </a:lvl2pPr>
            <a:lvl3pPr>
              <a:defRPr>
                <a:latin typeface="Levenim MT" pitchFamily="2" charset="-79"/>
                <a:cs typeface="Levenim MT" pitchFamily="2" charset="-79"/>
              </a:defRPr>
            </a:lvl3pPr>
            <a:lvl4pPr>
              <a:defRPr>
                <a:latin typeface="Levenim MT" pitchFamily="2" charset="-79"/>
                <a:cs typeface="Levenim MT" pitchFamily="2" charset="-79"/>
              </a:defRPr>
            </a:lvl4pPr>
            <a:lvl5pPr>
              <a:defRPr>
                <a:latin typeface="Levenim MT" pitchFamily="2" charset="-79"/>
                <a:cs typeface="Levenim MT" pitchFamily="2" charset="-79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3"/>
          </p:nvPr>
        </p:nvSpPr>
        <p:spPr>
          <a:xfrm>
            <a:off x="0" y="1371600"/>
            <a:ext cx="2438400" cy="5029200"/>
          </a:xfrm>
        </p:spPr>
        <p:txBody>
          <a:bodyPr>
            <a:normAutofit/>
          </a:bodyPr>
          <a:lstStyle>
            <a:lvl1pPr>
              <a:buNone/>
              <a:defRPr sz="1200" baseline="0">
                <a:latin typeface="Levenim MT" pitchFamily="2" charset="-79"/>
                <a:cs typeface="Levenim MT" pitchFamily="2" charset="-79"/>
              </a:defRPr>
            </a:lvl1pPr>
            <a:lvl2pPr>
              <a:defRPr>
                <a:latin typeface="Levenim MT" pitchFamily="2" charset="-79"/>
                <a:cs typeface="Levenim MT" pitchFamily="2" charset="-79"/>
              </a:defRPr>
            </a:lvl2pPr>
            <a:lvl3pPr>
              <a:defRPr>
                <a:latin typeface="Levenim MT" pitchFamily="2" charset="-79"/>
                <a:cs typeface="Levenim MT" pitchFamily="2" charset="-79"/>
              </a:defRPr>
            </a:lvl3pPr>
            <a:lvl4pPr>
              <a:defRPr>
                <a:latin typeface="Levenim MT" pitchFamily="2" charset="-79"/>
                <a:cs typeface="Levenim MT" pitchFamily="2" charset="-79"/>
              </a:defRPr>
            </a:lvl4pPr>
            <a:lvl5pPr>
              <a:defRPr>
                <a:latin typeface="Levenim MT" pitchFamily="2" charset="-79"/>
                <a:cs typeface="Levenim MT" pitchFamily="2" charset="-79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6248400" y="6492875"/>
            <a:ext cx="2133600" cy="3651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BE919406-5DBC-421C-913A-04F598BD756A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608D4-350F-4E7E-A2B0-31B291393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44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, without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b="64030"/>
          <a:stretch>
            <a:fillRect/>
          </a:stretch>
        </p:blipFill>
        <p:spPr bwMode="auto">
          <a:xfrm>
            <a:off x="2514600" y="1219200"/>
            <a:ext cx="4114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15414" b="64030"/>
          <a:stretch>
            <a:fillRect/>
          </a:stretch>
        </p:blipFill>
        <p:spPr bwMode="auto">
          <a:xfrm>
            <a:off x="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r="38889" b="64030"/>
          <a:stretch>
            <a:fillRect/>
          </a:stretch>
        </p:blipFill>
        <p:spPr bwMode="auto">
          <a:xfrm>
            <a:off x="662940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24431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524000"/>
            <a:ext cx="8763000" cy="4602163"/>
          </a:xfrm>
        </p:spPr>
        <p:txBody>
          <a:bodyPr/>
          <a:lstStyle>
            <a:lvl1pPr>
              <a:defRPr sz="3200" baseline="0">
                <a:latin typeface="Levenim MT" pitchFamily="2" charset="-79"/>
                <a:cs typeface="Levenim MT" pitchFamily="2" charset="-79"/>
              </a:defRPr>
            </a:lvl1pPr>
            <a:lvl2pPr>
              <a:defRPr sz="2800">
                <a:latin typeface="Levenim MT" pitchFamily="2" charset="-79"/>
                <a:cs typeface="Levenim MT" pitchFamily="2" charset="-79"/>
              </a:defRPr>
            </a:lvl2pPr>
            <a:lvl3pPr>
              <a:defRPr sz="2400">
                <a:latin typeface="Levenim MT" pitchFamily="2" charset="-79"/>
                <a:cs typeface="Levenim MT" pitchFamily="2" charset="-79"/>
              </a:defRPr>
            </a:lvl3pPr>
            <a:lvl4pPr>
              <a:defRPr sz="2000">
                <a:latin typeface="Levenim MT" pitchFamily="2" charset="-79"/>
                <a:cs typeface="Levenim MT" pitchFamily="2" charset="-79"/>
              </a:defRPr>
            </a:lvl4pPr>
            <a:lvl5pPr>
              <a:defRPr sz="2000">
                <a:latin typeface="Levenim MT" pitchFamily="2" charset="-79"/>
                <a:cs typeface="Levenim MT" pitchFamily="2" charset="-79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>
            <a:lvl1pPr>
              <a:defRPr sz="4000">
                <a:latin typeface="Levenim MT" pitchFamily="2" charset="-79"/>
                <a:cs typeface="Levenim MT" pitchFamily="2" charset="-79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492875"/>
            <a:ext cx="2133600" cy="3651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8663D256-1282-4EA3-A0F2-CBF6EAE9D566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smtClean="0"/>
              <a:t>Lab Mehods Day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6CB86-E45A-47C6-BDB6-3C127197B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26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b="64030"/>
          <a:stretch>
            <a:fillRect/>
          </a:stretch>
        </p:blipFill>
        <p:spPr bwMode="auto">
          <a:xfrm>
            <a:off x="2514600" y="1219200"/>
            <a:ext cx="4114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15414" b="64030"/>
          <a:stretch>
            <a:fillRect/>
          </a:stretch>
        </p:blipFill>
        <p:spPr bwMode="auto">
          <a:xfrm>
            <a:off x="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r="38889" b="64030"/>
          <a:stretch>
            <a:fillRect/>
          </a:stretch>
        </p:blipFill>
        <p:spPr bwMode="auto">
          <a:xfrm>
            <a:off x="662940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24431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>
            <a:lvl1pPr>
              <a:defRPr sz="4000">
                <a:latin typeface="Levenim MT" pitchFamily="2" charset="-79"/>
                <a:cs typeface="Levenim MT" pitchFamily="2" charset="-79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492875"/>
            <a:ext cx="2133600" cy="3651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06FB0484-2051-463F-8508-D1C82741E277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smtClean="0"/>
              <a:t>Lab Mehods Day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D2BF8-7744-4901-AEA2-615DEE09D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9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A9ED0-995C-43A3-8E65-3E9F9F2F95E0}" type="datetime1">
              <a:rPr lang="en-US" smtClean="0"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Lab Mehods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6DE1E-117C-4704-875F-DEC9C85AC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56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76A9B-8E42-430C-8887-4604877A8352}" type="datetime1">
              <a:rPr lang="en-US" smtClean="0"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881FC-8A0C-4227-8296-49D5B1E95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CB66-109A-401A-B287-FBDD5DB157DB}" type="datetime1">
              <a:rPr lang="en-US" smtClean="0"/>
              <a:t>6/25/2014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662A3-C371-4C13-9333-CAD788ED7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b="64030"/>
          <a:stretch>
            <a:fillRect/>
          </a:stretch>
        </p:blipFill>
        <p:spPr bwMode="auto">
          <a:xfrm>
            <a:off x="2514600" y="1219200"/>
            <a:ext cx="4114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15414" b="64030"/>
          <a:stretch>
            <a:fillRect/>
          </a:stretch>
        </p:blipFill>
        <p:spPr bwMode="auto">
          <a:xfrm>
            <a:off x="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r="38889" b="64030"/>
          <a:stretch>
            <a:fillRect/>
          </a:stretch>
        </p:blipFill>
        <p:spPr bwMode="auto">
          <a:xfrm>
            <a:off x="662940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24431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0F0F6-5CB3-45DA-812E-C1900967FF64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1DCD8-1231-420C-8F93-1EF663D9F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4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7F5F1-CD93-4AA6-93A9-9455B3756DE1}" type="datetime1">
              <a:rPr lang="en-US" smtClean="0"/>
              <a:t>6/25/2014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30ED4-40FA-4B82-82AF-BFDBD99D7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1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AA92F-332E-4BF4-B4EE-FD122F75FC80}" type="datetime1">
              <a:rPr lang="en-US" smtClean="0"/>
              <a:t>6/25/2014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799FE-A547-4326-A00B-199E4AA6B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8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9FCD-095E-4157-A6E9-CE6A6C0F2685}" type="datetime1">
              <a:rPr lang="en-US" smtClean="0"/>
              <a:t>6/25/2014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B64C5-1933-4B18-8D06-C80691D42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6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216B4-890E-409D-ADE4-23C6238C5E51}" type="datetime1">
              <a:rPr lang="en-US" smtClean="0"/>
              <a:t>6/25/2014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8CF65-4A9B-47CE-B484-F0D7FB18C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8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D929FB-2623-43E9-9C49-EFEBF3FA518D}" type="datetime1">
              <a:rPr lang="en-US" smtClean="0"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E9C7AE-8D00-4010-AD60-76C19D7F9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86" r:id="rId3"/>
    <p:sldLayoutId id="2147483687" r:id="rId4"/>
    <p:sldLayoutId id="2147483696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7" r:id="rId12"/>
    <p:sldLayoutId id="2147483698" r:id="rId13"/>
    <p:sldLayoutId id="2147483699" r:id="rId14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drum.lib.umd.edu/handle/1903/14906" TargetMode="External"/><Relationship Id="rId2" Type="http://schemas.openxmlformats.org/officeDocument/2006/relationships/hyperlink" Target="http://www.tc.faa.gov/its/worldpac/techrpt/ar01-117.pdf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 Combustion </a:t>
            </a:r>
            <a:r>
              <a:rPr lang="en-US" sz="3200" b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Calorimetry</a:t>
            </a:r>
            <a:r>
              <a:rPr lang="en-US" sz="32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br>
              <a:rPr lang="en-US" sz="32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Milligram-scale Flame </a:t>
            </a:r>
            <a:r>
              <a:rPr lang="en-US" sz="3200" b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Calorimetry</a:t>
            </a:r>
            <a:endParaRPr lang="en-US" sz="3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429000"/>
            <a:ext cx="8458200" cy="17526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400" b="1" dirty="0" smtClean="0">
                <a:solidFill>
                  <a:schemeClr val="tx1"/>
                </a:solidFill>
              </a:rPr>
              <a:t>Fernando Raffan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chemeClr val="tx1"/>
                </a:solidFill>
              </a:rPr>
              <a:t>Lab Methods Day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59"/>
    </mc:Choice>
    <mc:Fallback xmlns="">
      <p:transition spd="slow" advTm="5765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photo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657475" y="1228725"/>
            <a:ext cx="6172200" cy="4629150"/>
          </a:xfrm>
        </p:spPr>
      </p:pic>
      <p:pic>
        <p:nvPicPr>
          <p:cNvPr id="9" name="Content Placeholder 8" descr="photo 2.JPG"/>
          <p:cNvPicPr>
            <a:picLocks noGrp="1" noChangeAspect="1"/>
          </p:cNvPicPr>
          <p:nvPr>
            <p:ph idx="13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193800" y="2616200"/>
            <a:ext cx="3860800" cy="28956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E919406-5DBC-421C-913A-04F598BD756A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MCC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915400" cy="5105400"/>
          </a:xfrm>
        </p:spPr>
        <p:txBody>
          <a:bodyPr/>
          <a:lstStyle/>
          <a:p>
            <a:r>
              <a:rPr lang="en-US" sz="2200" dirty="0" smtClean="0">
                <a:solidFill>
                  <a:srgbClr val="FF0000"/>
                </a:solidFill>
              </a:rPr>
              <a:t>Dedicated VI</a:t>
            </a:r>
            <a:endParaRPr lang="en-US" sz="2200" dirty="0" smtClean="0"/>
          </a:p>
          <a:p>
            <a:pPr lvl="1"/>
            <a:r>
              <a:rPr lang="en-US" sz="1800" dirty="0" smtClean="0"/>
              <a:t>Run test with known metallic samples</a:t>
            </a:r>
          </a:p>
          <a:p>
            <a:pPr lvl="1"/>
            <a:r>
              <a:rPr lang="en-US" sz="1800" dirty="0" smtClean="0"/>
              <a:t>Compares measured temperature profile during </a:t>
            </a:r>
            <a:r>
              <a:rPr lang="en-US" sz="1800" dirty="0" err="1" smtClean="0"/>
              <a:t>pyrolyzer</a:t>
            </a:r>
            <a:r>
              <a:rPr lang="en-US" sz="1800" dirty="0" smtClean="0"/>
              <a:t> heating to known melting point of metal sample</a:t>
            </a:r>
          </a:p>
          <a:p>
            <a:pPr lvl="1"/>
            <a:r>
              <a:rPr lang="en-US" sz="1800" dirty="0" smtClean="0"/>
              <a:t>Compensates for difference</a:t>
            </a:r>
          </a:p>
          <a:p>
            <a:pPr lvl="1"/>
            <a:r>
              <a:rPr lang="en-US" sz="1800" dirty="0" smtClean="0"/>
              <a:t>Creates calibration file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Calibrating flow meters and O</a:t>
            </a:r>
            <a:r>
              <a:rPr lang="en-US" sz="2200" baseline="-25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sensor</a:t>
            </a:r>
          </a:p>
          <a:p>
            <a:pPr lvl="1"/>
            <a:r>
              <a:rPr lang="en-US" sz="1800" dirty="0" smtClean="0"/>
              <a:t>Connect a reference </a:t>
            </a:r>
            <a:r>
              <a:rPr lang="en-US" sz="1800" dirty="0" err="1" smtClean="0"/>
              <a:t>flowmeter</a:t>
            </a:r>
            <a:r>
              <a:rPr lang="en-US" sz="1800" dirty="0" smtClean="0"/>
              <a:t> in series. Calibrate reference vs. MCC flow meter readout</a:t>
            </a:r>
          </a:p>
          <a:p>
            <a:pPr lvl="1"/>
            <a:r>
              <a:rPr lang="en-US" sz="1800" dirty="0" smtClean="0"/>
              <a:t>Purge furnace and flow N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only. Record 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sensor voltage.</a:t>
            </a:r>
          </a:p>
          <a:p>
            <a:pPr lvl="1"/>
            <a:r>
              <a:rPr lang="en-US" sz="1800" dirty="0" smtClean="0"/>
              <a:t>Purge furnace and flow calibration air (known 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concentration). Record sensor voltage</a:t>
            </a:r>
          </a:p>
          <a:p>
            <a:pPr lvl="1"/>
            <a:r>
              <a:rPr lang="en-US" sz="1800" dirty="0" smtClean="0"/>
              <a:t>Apply linear relationship [O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]=</a:t>
            </a:r>
            <a:r>
              <a:rPr lang="en-US" sz="1800" dirty="0" err="1" smtClean="0"/>
              <a:t>mV+b</a:t>
            </a:r>
            <a:endParaRPr lang="en-US" sz="1800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E521E73-3658-4CF4-A1E4-1C1DC402F379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MCC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915400" cy="5105400"/>
          </a:xfrm>
        </p:spPr>
        <p:txBody>
          <a:bodyPr/>
          <a:lstStyle/>
          <a:p>
            <a:r>
              <a:rPr lang="en-US" sz="2200" dirty="0" smtClean="0">
                <a:solidFill>
                  <a:srgbClr val="FF0000"/>
                </a:solidFill>
              </a:rPr>
              <a:t>Sample preparation steps</a:t>
            </a:r>
          </a:p>
          <a:p>
            <a:pPr lvl="1"/>
            <a:r>
              <a:rPr lang="en-US" sz="2200" dirty="0" smtClean="0"/>
              <a:t>Cut/grind polymer to sub-mg pieces</a:t>
            </a:r>
          </a:p>
          <a:p>
            <a:pPr lvl="1"/>
            <a:r>
              <a:rPr lang="en-US" sz="2200" dirty="0" smtClean="0"/>
              <a:t>Condition in low humidity chamber</a:t>
            </a:r>
          </a:p>
          <a:p>
            <a:pPr lvl="1"/>
            <a:r>
              <a:rPr lang="en-US" sz="2200" dirty="0" smtClean="0"/>
              <a:t>Carefully weigh sample &lt; 4 mg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Instrument preparation</a:t>
            </a:r>
          </a:p>
          <a:p>
            <a:pPr lvl="1"/>
            <a:r>
              <a:rPr lang="en-US" sz="2200" dirty="0" smtClean="0"/>
              <a:t>Open gas bottles and verify </a:t>
            </a:r>
            <a:r>
              <a:rPr lang="en-US" sz="2200" dirty="0" err="1" smtClean="0"/>
              <a:t>flowrates</a:t>
            </a:r>
            <a:endParaRPr lang="en-US" sz="2200" dirty="0" smtClean="0"/>
          </a:p>
          <a:p>
            <a:pPr lvl="1"/>
            <a:r>
              <a:rPr lang="en-US" sz="2200" dirty="0" smtClean="0"/>
              <a:t>Start furnace</a:t>
            </a:r>
          </a:p>
          <a:p>
            <a:pPr lvl="1"/>
            <a:r>
              <a:rPr lang="en-US" sz="2200" dirty="0" smtClean="0"/>
              <a:t>Change </a:t>
            </a:r>
            <a:r>
              <a:rPr lang="en-US" sz="2200" dirty="0" err="1" smtClean="0"/>
              <a:t>setpoints</a:t>
            </a:r>
            <a:r>
              <a:rPr lang="en-US" sz="2200" dirty="0" smtClean="0"/>
              <a:t> if needed (default, no changes required)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Run Test</a:t>
            </a:r>
          </a:p>
          <a:p>
            <a:pPr lvl="1"/>
            <a:r>
              <a:rPr lang="en-US" sz="2200" dirty="0" smtClean="0"/>
              <a:t>Load sample carefully on pedestal</a:t>
            </a:r>
          </a:p>
          <a:p>
            <a:pPr lvl="1"/>
            <a:r>
              <a:rPr lang="en-US" sz="2200" dirty="0" smtClean="0"/>
              <a:t>Activate piston. Wait for flow rates to stabilize.</a:t>
            </a:r>
          </a:p>
          <a:p>
            <a:pPr lvl="1"/>
            <a:r>
              <a:rPr lang="en-US" sz="2200" dirty="0" smtClean="0"/>
              <a:t>Start process</a:t>
            </a:r>
          </a:p>
          <a:p>
            <a:pPr lvl="1"/>
            <a:r>
              <a:rPr lang="en-US" sz="2200" dirty="0" smtClean="0"/>
              <a:t>Data output (all flow rates, </a:t>
            </a:r>
            <a:r>
              <a:rPr lang="en-US" sz="2200" dirty="0" err="1" smtClean="0"/>
              <a:t>pyrolyzer</a:t>
            </a:r>
            <a:r>
              <a:rPr lang="en-US" sz="2200" dirty="0" smtClean="0"/>
              <a:t> T, HRR)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2ED63C1-BD9C-4C94-A042-A8FE36B5FA1E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MCC Operation</a:t>
            </a:r>
            <a:endParaRPr lang="en-US" dirty="0"/>
          </a:p>
        </p:txBody>
      </p:sp>
      <p:pic>
        <p:nvPicPr>
          <p:cNvPr id="8" name="Content Placeholder 7" descr="MC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219200"/>
            <a:ext cx="8686800" cy="4883941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E919406-5DBC-421C-913A-04F598BD756A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MCC Data Analysis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E919406-5DBC-421C-913A-04F598BD756A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" name="Picture 9" descr="MCC-da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066800"/>
            <a:ext cx="8502451" cy="4780295"/>
          </a:xfrm>
          <a:prstGeom prst="rect">
            <a:avLst/>
          </a:prstGeom>
        </p:spPr>
      </p:pic>
      <p:pic>
        <p:nvPicPr>
          <p:cNvPr id="11" name="Picture 10" descr="MCC-dat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066800"/>
            <a:ext cx="8458200" cy="4755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Run data analyzer</a:t>
            </a:r>
          </a:p>
          <a:p>
            <a:pPr lvl="1"/>
            <a:r>
              <a:rPr lang="en-US" sz="2400" dirty="0" smtClean="0"/>
              <a:t>Trim data endpoints</a:t>
            </a:r>
          </a:p>
          <a:p>
            <a:pPr lvl="1"/>
            <a:r>
              <a:rPr lang="en-US" sz="2400" dirty="0" smtClean="0"/>
              <a:t>Calculate total heat release</a:t>
            </a:r>
          </a:p>
          <a:p>
            <a:pPr lvl="1"/>
            <a:r>
              <a:rPr lang="en-US" sz="2400" dirty="0" smtClean="0"/>
              <a:t>Calculate derived quantities</a:t>
            </a:r>
          </a:p>
          <a:p>
            <a:r>
              <a:rPr lang="en-US" sz="2400" dirty="0" smtClean="0"/>
              <a:t>FR sensitivity</a:t>
            </a:r>
          </a:p>
          <a:p>
            <a:pPr lvl="1"/>
            <a:r>
              <a:rPr lang="en-US" sz="2400" dirty="0" smtClean="0"/>
              <a:t>MCC does not detect FR effect on combustion efficiency</a:t>
            </a:r>
          </a:p>
          <a:p>
            <a:pPr lvl="1"/>
            <a:r>
              <a:rPr lang="en-US" sz="2400" dirty="0" smtClean="0"/>
              <a:t>Only effect of composition on heat release is detected</a:t>
            </a:r>
          </a:p>
          <a:p>
            <a:pPr lvl="1"/>
            <a:r>
              <a:rPr lang="en-US" sz="2400" dirty="0" smtClean="0"/>
              <a:t>Useful to determine HRR and total heat of combustion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6DEE71-58A6-4D51-8712-047D621452C1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1" name="Content Placeholder 6"/>
          <p:cNvSpPr txBox="1">
            <a:spLocks noGrp="1"/>
          </p:cNvSpPr>
          <p:nvPr>
            <p:ph idx="13"/>
          </p:nvPr>
        </p:nvSpPr>
        <p:spPr bwMode="auto">
          <a:xfrm>
            <a:off x="0" y="1371600"/>
            <a:ext cx="2438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/>
              <a:t>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General Objectives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</a:t>
            </a:r>
            <a:r>
              <a:rPr lang="en-US" b="1" kern="0" baseline="-25000" dirty="0" smtClean="0"/>
              <a:t>2 </a:t>
            </a:r>
            <a:r>
              <a:rPr lang="en-US" b="1" kern="0" dirty="0" smtClean="0"/>
              <a:t>Consumption </a:t>
            </a:r>
            <a:r>
              <a:rPr lang="en-US" b="1" kern="0" dirty="0" err="1" smtClean="0"/>
              <a:t>Calorimetry</a:t>
            </a: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MFC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Derived Data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MCC and MFC HRR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Combustion Efficiency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 yields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Conclusions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Objective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Design </a:t>
            </a:r>
            <a:r>
              <a:rPr lang="en-US" sz="2800" dirty="0"/>
              <a:t>and implement an apparatus that can study the </a:t>
            </a:r>
            <a:r>
              <a:rPr lang="en-US" sz="2800" dirty="0" smtClean="0">
                <a:solidFill>
                  <a:srgbClr val="FF0000"/>
                </a:solidFill>
              </a:rPr>
              <a:t>flaming</a:t>
            </a:r>
            <a:r>
              <a:rPr lang="en-US" sz="2800" dirty="0" smtClean="0"/>
              <a:t> </a:t>
            </a:r>
            <a:r>
              <a:rPr lang="en-US" sz="2800" dirty="0"/>
              <a:t>combustion of milligram scale </a:t>
            </a:r>
            <a:r>
              <a:rPr lang="en-US" sz="2800" dirty="0" smtClean="0"/>
              <a:t>solid samples </a:t>
            </a:r>
            <a:r>
              <a:rPr lang="en-US" sz="2800" dirty="0"/>
              <a:t>in a well-controlled </a:t>
            </a:r>
            <a:r>
              <a:rPr lang="en-US" sz="2800" dirty="0" smtClean="0"/>
              <a:t>fashion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Correlate the measured gas-phase </a:t>
            </a:r>
            <a:r>
              <a:rPr lang="en-US" sz="2800" dirty="0"/>
              <a:t>combustion efficiency </a:t>
            </a:r>
            <a:r>
              <a:rPr lang="en-US" sz="2800" dirty="0" smtClean="0"/>
              <a:t>with MCC and cone </a:t>
            </a:r>
            <a:r>
              <a:rPr lang="en-US" sz="2800" dirty="0" err="1"/>
              <a:t>calorimetry</a:t>
            </a:r>
            <a:r>
              <a:rPr lang="en-US" sz="2800" dirty="0"/>
              <a:t> </a:t>
            </a:r>
            <a:r>
              <a:rPr lang="en-US" sz="2800" dirty="0" smtClean="0"/>
              <a:t>results</a:t>
            </a:r>
            <a:endParaRPr lang="en-US" sz="28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Develop steps towards measurement of flame temperatures in polymers with/without flame retardants</a:t>
            </a:r>
            <a:endParaRPr lang="en-US" sz="2800" dirty="0"/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The </a:t>
            </a:r>
            <a:r>
              <a:rPr lang="en-US" b="1" dirty="0" smtClean="0"/>
              <a:t>MFC</a:t>
            </a:r>
            <a:endParaRPr lang="en-US" b="1" dirty="0"/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Milligram-scale</a:t>
            </a:r>
            <a:r>
              <a:rPr lang="en-US" b="1" dirty="0" smtClean="0">
                <a:solidFill>
                  <a:srgbClr val="FF0000"/>
                </a:solidFill>
              </a:rPr>
              <a:t> Flame</a:t>
            </a:r>
            <a:r>
              <a:rPr lang="en-US" b="1" dirty="0" smtClean="0"/>
              <a:t> Calorimeter</a:t>
            </a:r>
            <a:endParaRPr lang="en-US" b="1" dirty="0"/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MFC</a:t>
            </a:r>
          </a:p>
        </p:txBody>
      </p:sp>
      <p:sp>
        <p:nvSpPr>
          <p:cNvPr id="1126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DF93BF-3CE0-4ABC-A103-64616A341C6E}" type="datetime1">
              <a:rPr lang="en-US" altLang="en-US" smtClean="0">
                <a:solidFill>
                  <a:srgbClr val="898989"/>
                </a:solidFill>
              </a:rPr>
              <a:t>6/25/2014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126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Lab Mehods Day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127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CDD459-2891-4648-A9F5-C320F406A5C5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19"/>
    </mc:Choice>
    <mc:Fallback xmlns="">
      <p:transition spd="slow" advTm="5961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Design and Capabilities</a:t>
            </a:r>
          </a:p>
        </p:txBody>
      </p:sp>
      <p:pic>
        <p:nvPicPr>
          <p:cNvPr id="12291" name="Content Placeholder 1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2825" y="1676400"/>
            <a:ext cx="6784975" cy="4319588"/>
          </a:xfrm>
        </p:spPr>
      </p:pic>
      <p:sp>
        <p:nvSpPr>
          <p:cNvPr id="12292" name="Date Placehold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D283E8-FD7F-44F0-96E5-ACAE52733C9B}" type="datetime1">
              <a:rPr lang="en-US" altLang="en-US" smtClean="0">
                <a:solidFill>
                  <a:srgbClr val="898989"/>
                </a:solidFill>
              </a:rPr>
              <a:t>6/25/2014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2293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Lab Mehods Day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24ED9D-CCFD-4300-A682-BD01E0F56322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2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/>
              <a:t>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General Objectives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</a:t>
            </a:r>
            <a:r>
              <a:rPr lang="en-US" b="1" kern="0" baseline="-25000" dirty="0" smtClean="0"/>
              <a:t>2 </a:t>
            </a:r>
            <a:r>
              <a:rPr lang="en-US" b="1" kern="0" dirty="0" smtClean="0"/>
              <a:t>Consumption </a:t>
            </a:r>
            <a:r>
              <a:rPr lang="en-US" b="1" kern="0" dirty="0" err="1" smtClean="0"/>
              <a:t>Calorimetry</a:t>
            </a: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MFC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Derived Data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MCC and MFC HRR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Combustion Efficiency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 yields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Conclusions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18"/>
    </mc:Choice>
    <mc:Fallback xmlns="">
      <p:transition spd="slow" advTm="5661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2" descr="DSC019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4950" y="1779588"/>
            <a:ext cx="6059488" cy="4090987"/>
          </a:xfrm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 Pyrolyzer</a:t>
            </a:r>
          </a:p>
        </p:txBody>
      </p:sp>
      <p:sp>
        <p:nvSpPr>
          <p:cNvPr id="14340" name="Slide Number Placeholder 2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82B271-EA18-4C50-B7AA-3210DFC30F0D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4341" name="TextBox 3"/>
          <p:cNvSpPr txBox="1">
            <a:spLocks noChangeArrowheads="1"/>
          </p:cNvSpPr>
          <p:nvPr/>
        </p:nvSpPr>
        <p:spPr bwMode="auto">
          <a:xfrm>
            <a:off x="304800" y="449580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</a:rPr>
              <a:t>Purge gas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219200" y="4800600"/>
            <a:ext cx="152400" cy="304800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2743200" y="4724400"/>
            <a:ext cx="129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</a:rPr>
              <a:t>CDS 5000</a:t>
            </a:r>
          </a:p>
          <a:p>
            <a:r>
              <a:rPr lang="en-US" altLang="en-US" b="1">
                <a:solidFill>
                  <a:srgbClr val="FFFFFF"/>
                </a:solidFill>
              </a:rPr>
              <a:t>Pyro-probe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590800" y="3733800"/>
            <a:ext cx="685800" cy="990600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667000" y="5410200"/>
            <a:ext cx="533400" cy="762000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038600" y="1143000"/>
            <a:ext cx="5105400" cy="3332163"/>
            <a:chOff x="4038600" y="1143000"/>
            <a:chExt cx="5105400" cy="3332163"/>
          </a:xfrm>
        </p:grpSpPr>
        <p:pic>
          <p:nvPicPr>
            <p:cNvPr id="13" name="Picture 12" descr="DSC01949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1143000"/>
              <a:ext cx="5105400" cy="333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7086600" y="1828800"/>
              <a:ext cx="1905000" cy="457200"/>
              <a:chOff x="7086600" y="1828800"/>
              <a:chExt cx="1905000" cy="457200"/>
            </a:xfrm>
          </p:grpSpPr>
          <p:sp>
            <p:nvSpPr>
              <p:cNvPr id="14347" name="TextBox 15"/>
              <p:cNvSpPr txBox="1">
                <a:spLocks noChangeArrowheads="1"/>
              </p:cNvSpPr>
              <p:nvPr/>
            </p:nvSpPr>
            <p:spPr bwMode="auto">
              <a:xfrm>
                <a:off x="7391400" y="1828800"/>
                <a:ext cx="16002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altLang="en-US" b="1" dirty="0">
                    <a:solidFill>
                      <a:srgbClr val="FFFFFF"/>
                    </a:solidFill>
                  </a:rPr>
                  <a:t>Quartz tube</a:t>
                </a: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>
                <a:off x="7086600" y="2057400"/>
                <a:ext cx="304800" cy="228600"/>
              </a:xfrm>
              <a:prstGeom prst="straightConnector1">
                <a:avLst/>
              </a:prstGeom>
              <a:ln w="28575" cmpd="sng"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-33338" y="1143000"/>
            <a:ext cx="5291138" cy="3636963"/>
            <a:chOff x="-8018" y="1143000"/>
            <a:chExt cx="5290877" cy="3637743"/>
          </a:xfrm>
        </p:grpSpPr>
        <p:pic>
          <p:nvPicPr>
            <p:cNvPr id="14350" name="Picture 14" descr="DSC01955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18" y="1143000"/>
              <a:ext cx="5290877" cy="3637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1" name="TextBox 18"/>
            <p:cNvSpPr txBox="1">
              <a:spLocks noChangeArrowheads="1"/>
            </p:cNvSpPr>
            <p:nvPr/>
          </p:nvSpPr>
          <p:spPr bwMode="auto">
            <a:xfrm>
              <a:off x="3429000" y="2057400"/>
              <a:ext cx="1676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b="1">
                  <a:solidFill>
                    <a:srgbClr val="FFFFFF"/>
                  </a:solidFill>
                </a:rPr>
                <a:t>Sample tube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77E7AC-64FE-4382-9D1D-5AD5DFCEB3F6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18"/>
    </mc:Choice>
    <mc:Fallback xmlns="">
      <p:transition spd="slow" advTm="6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FDF08A-C681-47D1-8BC8-1D15FBB6F323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6CB86-E45A-47C6-BDB6-3C127197BA3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 descr="DSC0196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8229600" cy="53354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4601" y="1295400"/>
            <a:ext cx="23621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Insert </a:t>
            </a:r>
            <a:r>
              <a:rPr lang="en-US" sz="2000" dirty="0" err="1" smtClean="0">
                <a:solidFill>
                  <a:schemeClr val="bg1"/>
                </a:solidFill>
              </a:rPr>
              <a:t>coflow</a:t>
            </a:r>
            <a:r>
              <a:rPr lang="en-US" sz="2000" dirty="0" smtClean="0">
                <a:solidFill>
                  <a:schemeClr val="bg1"/>
                </a:solidFill>
              </a:rPr>
              <a:t> and igniter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Homogenize </a:t>
            </a:r>
            <a:r>
              <a:rPr lang="en-US" sz="2000" dirty="0" err="1" smtClean="0">
                <a:solidFill>
                  <a:schemeClr val="bg1"/>
                </a:solidFill>
              </a:rPr>
              <a:t>coflow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Seal assembly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29"/>
    </mc:Choice>
    <mc:Fallback xmlns="">
      <p:transition spd="slow" advTm="3952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Flame Retardants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371600"/>
            <a:ext cx="6705600" cy="4343400"/>
          </a:xfrm>
        </p:spPr>
        <p:txBody>
          <a:bodyPr rtlCol="0">
            <a:normAutofit fontScale="40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5000" dirty="0" smtClean="0"/>
              <a:t>Brominated flame retardants (BFRs) are widespread in their use due to their relative low cost/high performance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5000" dirty="0" smtClean="0"/>
              <a:t>Recently, BFRs have been found to accumulate in human tissues and persist in the environment</a:t>
            </a:r>
            <a:r>
              <a:rPr lang="en-US" sz="5000" baseline="30000" dirty="0" smtClean="0"/>
              <a:t>1,2</a:t>
            </a:r>
            <a:r>
              <a:rPr lang="en-US" sz="5000" dirty="0" smtClean="0"/>
              <a:t>. Industry is moving towards suitable replacements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5000" dirty="0"/>
              <a:t>Understanding </a:t>
            </a:r>
            <a:r>
              <a:rPr lang="en-US" sz="5000" dirty="0" smtClean="0"/>
              <a:t>mechanisms of BFRs as gas </a:t>
            </a:r>
            <a:r>
              <a:rPr lang="en-US" sz="5000" dirty="0"/>
              <a:t>phase combustion </a:t>
            </a:r>
            <a:r>
              <a:rPr lang="en-US" sz="5000" dirty="0" smtClean="0"/>
              <a:t>inhibitors </a:t>
            </a:r>
            <a:r>
              <a:rPr lang="en-US" sz="5000" dirty="0"/>
              <a:t>can </a:t>
            </a:r>
            <a:r>
              <a:rPr lang="en-US" sz="5000" dirty="0" smtClean="0"/>
              <a:t>guide the research community towards a suitable replacement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5000" dirty="0" smtClean="0"/>
              <a:t>A small scale screening tool for BFR replacements is highly desirable as it will considerably drive down costs during product development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</p:txBody>
      </p:sp>
      <p:sp>
        <p:nvSpPr>
          <p:cNvPr id="9220" name="Date Placehold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9BEA09-2322-4371-853E-5E72E2B173D2}" type="datetime1">
              <a:rPr lang="en-US" altLang="en-US" smtClean="0">
                <a:solidFill>
                  <a:srgbClr val="898989"/>
                </a:solidFill>
              </a:rPr>
              <a:t>6/25/2014</a:t>
            </a:fld>
            <a:endParaRPr lang="en-US" altLang="en-US" dirty="0">
              <a:solidFill>
                <a:srgbClr val="898989"/>
              </a:solidFill>
            </a:endParaRPr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Lab Mehods Day</a:t>
            </a:r>
            <a:endParaRPr lang="en-US" altLang="en-US" dirty="0">
              <a:solidFill>
                <a:srgbClr val="898989"/>
              </a:solidFill>
            </a:endParaRPr>
          </a:p>
        </p:txBody>
      </p:sp>
      <p:sp>
        <p:nvSpPr>
          <p:cNvPr id="9222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D1A87A-620C-4871-AEFC-96341DBE1E9B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90800" y="6019800"/>
            <a:ext cx="624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1. http</a:t>
            </a:r>
            <a:r>
              <a:rPr lang="en-US" sz="1200" dirty="0"/>
              <a:t>://</a:t>
            </a:r>
            <a:r>
              <a:rPr lang="en-US" sz="1200" dirty="0" smtClean="0"/>
              <a:t>www.epa.gov/oppt/existingchemicals/pubs/actionplans/pbde.html</a:t>
            </a:r>
          </a:p>
          <a:p>
            <a:r>
              <a:rPr lang="en-US" sz="1200" dirty="0" smtClean="0"/>
              <a:t>2. http</a:t>
            </a:r>
            <a:r>
              <a:rPr lang="en-US" sz="1200" dirty="0"/>
              <a:t>://www.nist.gov/el/fire_research/upload/1-Axelrad.pdf</a:t>
            </a:r>
          </a:p>
        </p:txBody>
      </p:sp>
      <p:pic>
        <p:nvPicPr>
          <p:cNvPr id="10" name="Content Placeholder 3" descr="Auto-Interior2-300x1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b="8546"/>
          <a:stretch>
            <a:fillRect/>
          </a:stretch>
        </p:blipFill>
        <p:spPr bwMode="auto">
          <a:xfrm>
            <a:off x="2634343" y="4572000"/>
            <a:ext cx="1645216" cy="134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ub-photo.jpg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4582886"/>
            <a:ext cx="1447800" cy="1340082"/>
          </a:xfrm>
          <a:prstGeom prst="rect">
            <a:avLst/>
          </a:prstGeom>
        </p:spPr>
      </p:pic>
      <p:pic>
        <p:nvPicPr>
          <p:cNvPr id="12" name="Picture 11" descr="seatplane.jpg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572000"/>
            <a:ext cx="1447800" cy="1340082"/>
          </a:xfrm>
          <a:prstGeom prst="rect">
            <a:avLst/>
          </a:prstGeom>
        </p:spPr>
      </p:pic>
      <p:sp>
        <p:nvSpPr>
          <p:cNvPr id="14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General Objectives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</a:t>
            </a:r>
            <a:r>
              <a:rPr lang="en-US" b="1" kern="0" baseline="-25000" dirty="0" smtClean="0"/>
              <a:t>2 </a:t>
            </a:r>
            <a:r>
              <a:rPr lang="en-US" b="1" kern="0" dirty="0" smtClean="0"/>
              <a:t>Consumption </a:t>
            </a:r>
            <a:r>
              <a:rPr lang="en-US" b="1" kern="0" dirty="0" err="1" smtClean="0"/>
              <a:t>Calorimetry</a:t>
            </a: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MFC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Derived Data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MCC and MFC HRR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Combustion Efficiency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 yields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Conclusions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46"/>
    </mc:Choice>
    <mc:Fallback xmlns="">
      <p:transition spd="slow" advTm="9124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5388" y="1676400"/>
            <a:ext cx="6677025" cy="460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Combustion Chamber</a:t>
            </a:r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0E8CE4-5EC3-449C-957F-10688E91B19D}" type="datetime1">
              <a:rPr lang="en-US" altLang="en-US" smtClean="0">
                <a:solidFill>
                  <a:srgbClr val="898989"/>
                </a:solidFill>
              </a:rPr>
              <a:t>6/25/2014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Lab Mehods Day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1DA6AE-1D45-4C25-85F5-EABA40A0506A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81600" y="1295400"/>
            <a:ext cx="3657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Levenim MT" pitchFamily="2" charset="-79"/>
                <a:cs typeface="Levenim MT" pitchFamily="2" charset="-79"/>
              </a:rPr>
              <a:t>Enclose combustion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0000"/>
                </a:solidFill>
                <a:latin typeface="Levenim MT" pitchFamily="2" charset="-79"/>
                <a:ea typeface="宋体" pitchFamily="2" charset="-122"/>
                <a:cs typeface="Levenim MT" pitchFamily="2" charset="-79"/>
              </a:rPr>
              <a:t>Provide </a:t>
            </a:r>
            <a:r>
              <a:rPr lang="en-US" altLang="en-US" dirty="0">
                <a:solidFill>
                  <a:srgbClr val="000000"/>
                </a:solidFill>
                <a:latin typeface="Levenim MT" pitchFamily="2" charset="-79"/>
                <a:ea typeface="宋体" pitchFamily="2" charset="-122"/>
                <a:cs typeface="Levenim MT" pitchFamily="2" charset="-79"/>
              </a:rPr>
              <a:t>optical access to the flame for gaining information like flame height, flame structure, combustion </a:t>
            </a:r>
            <a:r>
              <a:rPr lang="en-US" altLang="en-US" dirty="0" smtClean="0">
                <a:solidFill>
                  <a:srgbClr val="000000"/>
                </a:solidFill>
                <a:latin typeface="Levenim MT" pitchFamily="2" charset="-79"/>
                <a:ea typeface="宋体" pitchFamily="2" charset="-122"/>
                <a:cs typeface="Levenim MT" pitchFamily="2" charset="-79"/>
              </a:rPr>
              <a:t>time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62"/>
    </mc:Choice>
    <mc:Fallback xmlns="">
      <p:transition spd="slow" advTm="39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Analyzing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461BC-A43B-44DC-BD78-9858FB7D51A9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6CB86-E45A-47C6-BDB6-3C127197BA3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7" name="Content Placeholder 6" descr="DSC0196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93" r="4811" b="5345"/>
          <a:stretch/>
        </p:blipFill>
        <p:spPr>
          <a:xfrm>
            <a:off x="685800" y="1345895"/>
            <a:ext cx="7291388" cy="51711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5833" y="2497873"/>
            <a:ext cx="5486400" cy="4038600"/>
          </a:xfrm>
          <a:prstGeom prst="rect">
            <a:avLst/>
          </a:prstGeom>
          <a:solidFill>
            <a:srgbClr val="98918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0833" y="188827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Drierite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8033" y="257407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Flow meter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2633" y="158347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O</a:t>
            </a:r>
            <a:r>
              <a:rPr lang="en-US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 sensor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75433" y="4936273"/>
            <a:ext cx="1905000" cy="369332"/>
            <a:chOff x="5410200" y="4724400"/>
            <a:chExt cx="1905000" cy="369332"/>
          </a:xfrm>
        </p:grpSpPr>
        <p:sp>
          <p:nvSpPr>
            <p:cNvPr id="13" name="TextBox 12"/>
            <p:cNvSpPr txBox="1"/>
            <p:nvPr/>
          </p:nvSpPr>
          <p:spPr>
            <a:xfrm>
              <a:off x="5410200" y="47244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Hood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248400" y="4953000"/>
              <a:ext cx="1066800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5" name="Group 14"/>
          <p:cNvGrpSpPr/>
          <p:nvPr/>
        </p:nvGrpSpPr>
        <p:grpSpPr>
          <a:xfrm>
            <a:off x="4389633" y="3640873"/>
            <a:ext cx="2209800" cy="369332"/>
            <a:chOff x="4724400" y="3429000"/>
            <a:chExt cx="2209800" cy="369332"/>
          </a:xfrm>
        </p:grpSpPr>
        <p:sp>
          <p:nvSpPr>
            <p:cNvPr id="16" name="TextBox 15"/>
            <p:cNvSpPr txBox="1"/>
            <p:nvPr/>
          </p:nvSpPr>
          <p:spPr>
            <a:xfrm>
              <a:off x="4724400" y="34290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Pressure gauge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6400800" y="3657600"/>
              <a:ext cx="5334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8" name="Group 17"/>
          <p:cNvGrpSpPr/>
          <p:nvPr/>
        </p:nvGrpSpPr>
        <p:grpSpPr>
          <a:xfrm>
            <a:off x="4846833" y="3031273"/>
            <a:ext cx="2133600" cy="369332"/>
            <a:chOff x="5181600" y="2819400"/>
            <a:chExt cx="2133600" cy="369332"/>
          </a:xfrm>
        </p:grpSpPr>
        <p:sp>
          <p:nvSpPr>
            <p:cNvPr id="19" name="TextBox 18"/>
            <p:cNvSpPr txBox="1"/>
            <p:nvPr/>
          </p:nvSpPr>
          <p:spPr>
            <a:xfrm>
              <a:off x="5181600" y="2819400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Soot filter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6400800" y="2971800"/>
              <a:ext cx="9144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417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08"/>
    </mc:Choice>
    <mc:Fallback xmlns="">
      <p:transition spd="slow" advTm="97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6096380" cy="3363327"/>
          </a:xfrm>
        </p:spPr>
      </p:pic>
      <p:sp>
        <p:nvSpPr>
          <p:cNvPr id="205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Capabilities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569070"/>
              </p:ext>
            </p:extLst>
          </p:nvPr>
        </p:nvGraphicFramePr>
        <p:xfrm>
          <a:off x="1524000" y="2057400"/>
          <a:ext cx="6629400" cy="14835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500473"/>
                <a:gridCol w="3128927"/>
              </a:tblGrid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Co-flow</a:t>
                      </a:r>
                      <a:endParaRPr lang="en-US" sz="1800" b="1" dirty="0"/>
                    </a:p>
                  </a:txBody>
                  <a:tcPr marL="178236" marR="178236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0 - 6.32 SLPM</a:t>
                      </a:r>
                      <a:endParaRPr lang="en-US" sz="1800" dirty="0"/>
                    </a:p>
                  </a:txBody>
                  <a:tcPr marL="178236" marR="178236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O</a:t>
                      </a:r>
                      <a:r>
                        <a:rPr lang="en-US" sz="1800" b="1" baseline="-25000" dirty="0" smtClean="0"/>
                        <a:t>2</a:t>
                      </a:r>
                      <a:r>
                        <a:rPr lang="en-US" sz="1800" b="1" baseline="0" dirty="0" smtClean="0"/>
                        <a:t> % in co-flow</a:t>
                      </a:r>
                      <a:endParaRPr lang="en-US" sz="1800" b="1" dirty="0"/>
                    </a:p>
                  </a:txBody>
                  <a:tcPr marL="178236" marR="178236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0-100%</a:t>
                      </a:r>
                      <a:endParaRPr lang="en-US" sz="1800" dirty="0"/>
                    </a:p>
                  </a:txBody>
                  <a:tcPr marL="178236" marR="178236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Purge gas</a:t>
                      </a:r>
                      <a:endParaRPr lang="en-US" sz="1800" b="1" dirty="0"/>
                    </a:p>
                  </a:txBody>
                  <a:tcPr marL="178236" marR="178236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0-100 SCCM</a:t>
                      </a:r>
                      <a:endParaRPr lang="en-US" sz="1800" dirty="0"/>
                    </a:p>
                  </a:txBody>
                  <a:tcPr marL="178236" marR="178236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Heating rate</a:t>
                      </a:r>
                      <a:endParaRPr lang="en-US" sz="1800" b="1" dirty="0"/>
                    </a:p>
                  </a:txBody>
                  <a:tcPr marL="178236" marR="178236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0-32 K/s</a:t>
                      </a:r>
                      <a:endParaRPr lang="en-US" sz="1800" dirty="0"/>
                    </a:p>
                  </a:txBody>
                  <a:tcPr marL="178236" marR="178236" marT="45725" marB="45725"/>
                </a:tc>
              </a:tr>
            </a:tbl>
          </a:graphicData>
        </a:graphic>
      </p:graphicFrame>
      <p:sp>
        <p:nvSpPr>
          <p:cNvPr id="20512" name="Date Placeholder 3"/>
          <p:cNvSpPr>
            <a:spLocks noGrp="1"/>
          </p:cNvSpPr>
          <p:nvPr>
            <p:ph type="dt" sz="half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905DEE-93D0-4DAC-999B-4A82DF39219B}" type="datetime1">
              <a:rPr lang="en-US" altLang="en-US" smtClean="0">
                <a:solidFill>
                  <a:srgbClr val="898989"/>
                </a:solidFill>
              </a:rPr>
              <a:t>6/25/2014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0513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Lab Mehods Day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0514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B56046-4B41-431D-AA01-C44FDB293854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>
              <a:solidFill>
                <a:srgbClr val="898989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752600" y="4648200"/>
          <a:ext cx="609600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Co-flow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SLPM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O</a:t>
                      </a:r>
                      <a:r>
                        <a:rPr lang="en-US" b="1" baseline="-25000" dirty="0" smtClean="0"/>
                        <a:t>2</a:t>
                      </a:r>
                      <a:r>
                        <a:rPr lang="en-US" b="1" dirty="0" smtClean="0"/>
                        <a:t> inlet concentration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20-21%</a:t>
                      </a:r>
                      <a:r>
                        <a:rPr lang="en-US" baseline="0" dirty="0" smtClean="0"/>
                        <a:t> (Air)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Heating rate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K/s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Purge gas (N</a:t>
                      </a:r>
                      <a:r>
                        <a:rPr lang="en-US" b="1" baseline="-25000" dirty="0" smtClean="0"/>
                        <a:t>2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SCCM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Operating   Conditions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95"/>
    </mc:Choice>
    <mc:Fallback xmlns="">
      <p:transition spd="slow" advTm="8139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7"/>
          <p:cNvSpPr>
            <a:spLocks noGrp="1"/>
          </p:cNvSpPr>
          <p:nvPr>
            <p:ph type="title"/>
          </p:nvPr>
        </p:nvSpPr>
        <p:spPr>
          <a:xfrm>
            <a:off x="457200" y="317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Repeatability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altLang="en-US" dirty="0" smtClean="0"/>
          </a:p>
          <a:p>
            <a:pPr marL="0" indent="0">
              <a:buFont typeface="Arial" charset="0"/>
              <a:buNone/>
            </a:pPr>
            <a:endParaRPr lang="en-US" altLang="en-US" dirty="0" smtClean="0"/>
          </a:p>
        </p:txBody>
      </p:sp>
      <p:sp>
        <p:nvSpPr>
          <p:cNvPr id="29700" name="Date Placehold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494B01-B532-4368-B784-42597B4C774E}" type="datetime1">
              <a:rPr lang="en-US" altLang="en-US" smtClean="0">
                <a:solidFill>
                  <a:srgbClr val="898989"/>
                </a:solidFill>
              </a:rPr>
              <a:t>6/25/2014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9701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Lab Mehods Day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9702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E616E-C595-4FD1-8A78-0C7284020AD8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8" name="Content Placeholder 5" descr="tonig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" b="66"/>
          <a:stretch/>
        </p:blipFill>
        <p:spPr bwMode="auto">
          <a:xfrm>
            <a:off x="152399" y="1219200"/>
            <a:ext cx="498599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6" descr="tonight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 b="-5"/>
          <a:stretch/>
        </p:blipFill>
        <p:spPr bwMode="auto">
          <a:xfrm>
            <a:off x="4878657" y="3810000"/>
            <a:ext cx="426280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2057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5 PMMA Tests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86"/>
    </mc:Choice>
    <mc:Fallback xmlns="">
      <p:transition spd="slow" advTm="3598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 to MCC (share same flow controllers/meters and O</a:t>
            </a:r>
            <a:r>
              <a:rPr lang="en-US" baseline="-25000" dirty="0" smtClean="0"/>
              <a:t>2</a:t>
            </a:r>
            <a:r>
              <a:rPr lang="en-US" dirty="0" smtClean="0"/>
              <a:t> sensor type)</a:t>
            </a:r>
          </a:p>
          <a:p>
            <a:r>
              <a:rPr lang="en-US" dirty="0" err="1" smtClean="0"/>
              <a:t>Pyrolyzer</a:t>
            </a:r>
            <a:r>
              <a:rPr lang="en-US" dirty="0" smtClean="0"/>
              <a:t> temperature profile determined with thermocouple embedded into ceramic filled sample tube (</a:t>
            </a:r>
            <a:r>
              <a:rPr lang="en-US" dirty="0" err="1" smtClean="0"/>
              <a:t>time</a:t>
            </a:r>
            <a:r>
              <a:rPr lang="en-US" dirty="0" err="1" smtClean="0">
                <a:sym typeface="Wingdings" pitchFamily="2" charset="2"/>
              </a:rPr>
              <a:t>T</a:t>
            </a:r>
            <a:r>
              <a:rPr lang="en-US" dirty="0" smtClean="0">
                <a:sym typeface="Wingdings" pitchFamily="2" charset="2"/>
              </a:rPr>
              <a:t>)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E919406-5DBC-421C-913A-04F598BD756A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8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/>
              <a:t>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General Objectives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</a:t>
            </a:r>
            <a:r>
              <a:rPr lang="en-US" b="1" kern="0" baseline="-25000" dirty="0" smtClean="0"/>
              <a:t>2 </a:t>
            </a:r>
            <a:r>
              <a:rPr lang="en-US" b="1" kern="0" dirty="0" smtClean="0"/>
              <a:t>Consumption </a:t>
            </a:r>
            <a:r>
              <a:rPr lang="en-US" b="1" kern="0" dirty="0" err="1" smtClean="0"/>
              <a:t>Calorimetry</a:t>
            </a: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MFC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Derived Data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MCC and MFC HRR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Combustion Efficiency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 yields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Conclusions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Condition and prepare samples (~30 mg)</a:t>
            </a:r>
          </a:p>
          <a:p>
            <a:r>
              <a:rPr lang="en-US" sz="2600" dirty="0" smtClean="0"/>
              <a:t>Replace soot filter</a:t>
            </a:r>
          </a:p>
          <a:p>
            <a:r>
              <a:rPr lang="en-US" sz="2600" dirty="0" smtClean="0"/>
              <a:t>Open gas bottles. Activate flow controllers to desired </a:t>
            </a:r>
            <a:r>
              <a:rPr lang="en-US" sz="2600" dirty="0" err="1" smtClean="0"/>
              <a:t>setpoint</a:t>
            </a:r>
            <a:endParaRPr lang="en-US" sz="2600" dirty="0" smtClean="0"/>
          </a:p>
          <a:p>
            <a:r>
              <a:rPr lang="en-US" sz="2600" dirty="0" smtClean="0"/>
              <a:t>Load sample tube</a:t>
            </a:r>
          </a:p>
          <a:p>
            <a:r>
              <a:rPr lang="en-US" sz="2600" dirty="0" smtClean="0"/>
              <a:t>Close system. Verify </a:t>
            </a:r>
            <a:r>
              <a:rPr lang="en-US" sz="2600" dirty="0" err="1" smtClean="0"/>
              <a:t>flowrate</a:t>
            </a:r>
            <a:r>
              <a:rPr lang="en-US" sz="2600" dirty="0" smtClean="0"/>
              <a:t> and O</a:t>
            </a:r>
            <a:r>
              <a:rPr lang="en-US" sz="2600" baseline="-25000" dirty="0" smtClean="0"/>
              <a:t>2 </a:t>
            </a:r>
            <a:r>
              <a:rPr lang="en-US" sz="2600" dirty="0" smtClean="0"/>
              <a:t>signals</a:t>
            </a:r>
          </a:p>
          <a:p>
            <a:r>
              <a:rPr lang="en-US" sz="2600" dirty="0" smtClean="0"/>
              <a:t>Run </a:t>
            </a:r>
            <a:r>
              <a:rPr lang="en-US" sz="2600" dirty="0" err="1" smtClean="0"/>
              <a:t>pyroprobe</a:t>
            </a:r>
            <a:r>
              <a:rPr lang="en-US" sz="2600" dirty="0" smtClean="0"/>
              <a:t> and DAQ</a:t>
            </a:r>
          </a:p>
          <a:p>
            <a:r>
              <a:rPr lang="en-US" sz="2600" dirty="0" smtClean="0"/>
              <a:t>Output: Time, O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concentration, outlet flow rate</a:t>
            </a:r>
          </a:p>
          <a:p>
            <a:endParaRPr lang="en-US" sz="26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E919406-5DBC-421C-913A-04F598BD756A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Lab </a:t>
            </a:r>
            <a:r>
              <a:rPr lang="en-US" dirty="0" err="1" smtClean="0"/>
              <a:t>Mehods</a:t>
            </a:r>
            <a:r>
              <a:rPr lang="en-US" dirty="0" smtClean="0"/>
              <a:t> Day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8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/>
              <a:t>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General Objectives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</a:t>
            </a:r>
            <a:r>
              <a:rPr lang="en-US" b="1" kern="0" baseline="-25000" dirty="0" smtClean="0"/>
              <a:t>2 </a:t>
            </a:r>
            <a:r>
              <a:rPr lang="en-US" b="1" kern="0" dirty="0" smtClean="0"/>
              <a:t>Consumption </a:t>
            </a:r>
            <a:r>
              <a:rPr lang="en-US" b="1" kern="0" dirty="0" err="1" smtClean="0"/>
              <a:t>Calorimetry</a:t>
            </a: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MFC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Derived Data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MCC and MFC HRR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Combustion Efficiency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 yields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Conclusions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E919406-5DBC-421C-913A-04F598BD756A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Lab </a:t>
            </a:r>
            <a:r>
              <a:rPr lang="en-US" dirty="0" err="1" smtClean="0"/>
              <a:t>Mehods</a:t>
            </a:r>
            <a:r>
              <a:rPr lang="en-US" dirty="0" smtClean="0"/>
              <a:t> Day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/>
              <a:t>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General Objectives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</a:t>
            </a:r>
            <a:r>
              <a:rPr lang="en-US" b="1" kern="0" baseline="-25000" dirty="0" smtClean="0"/>
              <a:t>2 </a:t>
            </a:r>
            <a:r>
              <a:rPr lang="en-US" b="1" kern="0" dirty="0" smtClean="0"/>
              <a:t>Consumption </a:t>
            </a:r>
            <a:r>
              <a:rPr lang="en-US" b="1" kern="0" dirty="0" err="1" smtClean="0"/>
              <a:t>Calorimetry</a:t>
            </a: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MFC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Derived Data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MCC and MFC HRR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Combustion Efficiency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 yields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Conclusions</a:t>
            </a:r>
            <a:endParaRPr lang="en-US" dirty="0"/>
          </a:p>
        </p:txBody>
      </p:sp>
      <p:pic>
        <p:nvPicPr>
          <p:cNvPr id="10" name="Content Placeholder 9" descr="Pyroprob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8900" y="1695450"/>
            <a:ext cx="6248400" cy="4381500"/>
          </a:xfrm>
        </p:spPr>
      </p:pic>
      <p:pic>
        <p:nvPicPr>
          <p:cNvPr id="11" name="Picture 10" descr="ControlPan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49600" y="1803400"/>
            <a:ext cx="52832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Destabilization</a:t>
            </a:r>
            <a:endParaRPr lang="en-US" dirty="0"/>
          </a:p>
        </p:txBody>
      </p:sp>
      <p:pic>
        <p:nvPicPr>
          <p:cNvPr id="8" name="PBT.wmv">
            <a:hlinkClick r:id="" action="ppaction://media"/>
          </p:cNvPr>
          <p:cNvPicPr>
            <a:picLocks noGrp="1" noChangeAspect="1"/>
          </p:cNvPicPr>
          <p:nvPr>
            <p:ph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5800" y="1371600"/>
            <a:ext cx="7321937" cy="4115374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66CC2135-2D3B-47A2-ABBE-3F4B2D48A5F8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95600" y="5943477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Baseline PBT (no flame retardant)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6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50"/>
    </mc:Choice>
    <mc:Fallback xmlns="">
      <p:transition spd="slow" advTm="4675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236" objId="8"/>
        <p14:stopEvt time="44781" objId="8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Destabilization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74CA28AA-8281-443F-AAD3-4427B58D52F2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29000" y="590898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55% PBT, 20% Al-DEP</a:t>
            </a:r>
            <a:endParaRPr lang="en-US" dirty="0"/>
          </a:p>
        </p:txBody>
      </p:sp>
      <p:pic>
        <p:nvPicPr>
          <p:cNvPr id="4" name="PBT-20%.wmv">
            <a:hlinkClick r:id="" action="ppaction://media"/>
          </p:cNvPr>
          <p:cNvPicPr>
            <a:picLocks noGrp="1" noChangeAspect="1"/>
          </p:cNvPicPr>
          <p:nvPr>
            <p:ph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5800" y="1371600"/>
            <a:ext cx="7321937" cy="4115374"/>
          </a:xfrm>
        </p:spPr>
      </p:pic>
    </p:spTree>
    <p:extLst>
      <p:ext uri="{BB962C8B-B14F-4D97-AF65-F5344CB8AC3E}">
        <p14:creationId xmlns:p14="http://schemas.microsoft.com/office/powerpoint/2010/main" val="26828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52"/>
    </mc:Choice>
    <mc:Fallback xmlns="">
      <p:transition spd="slow" advTm="4395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638" objId="4"/>
        <p14:stopEvt time="40234" objId="4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</a:p>
          <a:p>
            <a:pPr lvl="1"/>
            <a:r>
              <a:rPr lang="en-US" dirty="0" smtClean="0"/>
              <a:t>Read in files</a:t>
            </a:r>
          </a:p>
          <a:p>
            <a:pPr lvl="1"/>
            <a:r>
              <a:rPr lang="en-US" dirty="0" smtClean="0"/>
              <a:t>Process data using 2 methods (MFC and MCC)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MCC method</a:t>
            </a:r>
          </a:p>
          <a:p>
            <a:pPr lvl="1"/>
            <a:r>
              <a:rPr lang="en-US" dirty="0" smtClean="0"/>
              <a:t>Customizable output (HRR curves, total HR)</a:t>
            </a:r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E919406-5DBC-421C-913A-04F598BD756A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8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/>
              <a:t>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General Objectives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</a:t>
            </a:r>
            <a:r>
              <a:rPr lang="en-US" b="1" kern="0" baseline="-25000" dirty="0" smtClean="0"/>
              <a:t>2 </a:t>
            </a:r>
            <a:r>
              <a:rPr lang="en-US" b="1" kern="0" dirty="0" smtClean="0"/>
              <a:t>Consumption </a:t>
            </a:r>
            <a:r>
              <a:rPr lang="en-US" b="1" kern="0" dirty="0" err="1" smtClean="0"/>
              <a:t>Calorimetry</a:t>
            </a: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MFC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Derived Data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MCC and MFC HRR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Combustion Efficiency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 yields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Conclusions</a:t>
            </a:r>
            <a:endParaRPr lang="en-US" dirty="0"/>
          </a:p>
        </p:txBody>
      </p:sp>
      <p:pic>
        <p:nvPicPr>
          <p:cNvPr id="10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58" y="3352800"/>
            <a:ext cx="6815642" cy="41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2" y="3962400"/>
            <a:ext cx="3684588" cy="45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UL-94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Qualitative test only</a:t>
            </a:r>
          </a:p>
          <a:p>
            <a:r>
              <a:rPr lang="en-US" dirty="0" smtClean="0"/>
              <a:t>Sample is ignited, source is removed</a:t>
            </a:r>
          </a:p>
          <a:p>
            <a:r>
              <a:rPr lang="en-US" dirty="0" smtClean="0"/>
              <a:t>Check for extinction and dripping</a:t>
            </a:r>
          </a:p>
          <a:p>
            <a:r>
              <a:rPr lang="en-US" dirty="0" smtClean="0"/>
              <a:t>Rating</a:t>
            </a:r>
            <a:endParaRPr lang="en-US" dirty="0"/>
          </a:p>
        </p:txBody>
      </p:sp>
      <p:pic>
        <p:nvPicPr>
          <p:cNvPr id="8" name="Content Placeholder 7" descr="UL94.jpg"/>
          <p:cNvPicPr>
            <a:picLocks noGrp="1" noChangeAspect="1"/>
          </p:cNvPicPr>
          <p:nvPr>
            <p:ph idx="13"/>
          </p:nvPr>
        </p:nvPicPr>
        <p:blipFill>
          <a:blip r:embed="rId2" cstate="print"/>
          <a:stretch>
            <a:fillRect/>
          </a:stretch>
        </p:blipFill>
        <p:spPr>
          <a:xfrm>
            <a:off x="628650" y="1120877"/>
            <a:ext cx="1733550" cy="419407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E919406-5DBC-421C-913A-04F598BD756A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MCC and MFC HRR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E919406-5DBC-421C-913A-04F598BD756A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Lab </a:t>
            </a:r>
            <a:r>
              <a:rPr lang="en-US" dirty="0" err="1" smtClean="0"/>
              <a:t>Mehods</a:t>
            </a:r>
            <a:r>
              <a:rPr lang="en-US" dirty="0" smtClean="0"/>
              <a:t> Day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743200" y="5334000"/>
            <a:ext cx="533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,⁰C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5715000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29400" y="5638800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MFC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Combustion Efficiency</a:t>
            </a:r>
            <a:endParaRPr lang="en-US" dirty="0"/>
          </a:p>
        </p:txBody>
      </p:sp>
      <p:pic>
        <p:nvPicPr>
          <p:cNvPr id="10" name="Content Placeholder 9" descr="CE.JPG"/>
          <p:cNvPicPr>
            <a:picLocks noGrp="1" noChangeAspect="1"/>
          </p:cNvPicPr>
          <p:nvPr>
            <p:ph idx="13"/>
          </p:nvPr>
        </p:nvPicPr>
        <p:blipFill>
          <a:blip r:embed="rId2" cstate="print"/>
          <a:stretch>
            <a:fillRect/>
          </a:stretch>
        </p:blipFill>
        <p:spPr>
          <a:xfrm>
            <a:off x="152400" y="1676400"/>
            <a:ext cx="3810000" cy="9525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E919406-5DBC-421C-913A-04F598BD756A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2743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Stoichiometry</a:t>
            </a:r>
            <a:r>
              <a:rPr lang="en-US" dirty="0" smtClean="0"/>
              <a:t> or MCC data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371600" y="2438400"/>
            <a:ext cx="6096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066800"/>
            <a:ext cx="5029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066800"/>
            <a:ext cx="5029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 Yields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For PS-FR2 ( 27.4 wt.% Br)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05B27E-95FE-4719-98B5-9B769639D901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8917" name="Content Placeholder 7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altLang="en-US" smtClean="0"/>
          </a:p>
        </p:txBody>
      </p:sp>
      <p:grpSp>
        <p:nvGrpSpPr>
          <p:cNvPr id="38918" name="Group 19"/>
          <p:cNvGrpSpPr>
            <a:grpSpLocks/>
          </p:cNvGrpSpPr>
          <p:nvPr/>
        </p:nvGrpSpPr>
        <p:grpSpPr bwMode="auto">
          <a:xfrm>
            <a:off x="228600" y="3048000"/>
            <a:ext cx="8610600" cy="2232025"/>
            <a:chOff x="228600" y="3048000"/>
            <a:chExt cx="8610600" cy="2231886"/>
          </a:xfrm>
        </p:grpSpPr>
        <p:sp>
          <p:nvSpPr>
            <p:cNvPr id="38921" name="TextBox 4"/>
            <p:cNvSpPr txBox="1">
              <a:spLocks noChangeArrowheads="1"/>
            </p:cNvSpPr>
            <p:nvPr/>
          </p:nvSpPr>
          <p:spPr bwMode="auto">
            <a:xfrm>
              <a:off x="228600" y="3200400"/>
              <a:ext cx="1905000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</a:rPr>
                <a:t>Gas phase combustion incompleteness:</a:t>
              </a:r>
            </a:p>
            <a:p>
              <a:r>
                <a:rPr lang="en-US" altLang="en-US" sz="2000">
                  <a:solidFill>
                    <a:srgbClr val="000000"/>
                  </a:solidFill>
                </a:rPr>
                <a:t>43%</a:t>
              </a:r>
            </a:p>
            <a:p>
              <a:endParaRPr lang="en-US" altLang="en-US" sz="2000">
                <a:solidFill>
                  <a:srgbClr val="0000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2362200" y="3352781"/>
              <a:ext cx="2362200" cy="5333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endCxn id="38925" idx="1"/>
            </p:cNvCxnSpPr>
            <p:nvPr/>
          </p:nvCxnSpPr>
          <p:spPr>
            <a:xfrm>
              <a:off x="2362200" y="4114734"/>
              <a:ext cx="2438400" cy="8111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924" name="TextBox 9"/>
            <p:cNvSpPr txBox="1">
              <a:spLocks noChangeArrowheads="1"/>
            </p:cNvSpPr>
            <p:nvPr/>
          </p:nvSpPr>
          <p:spPr bwMode="auto">
            <a:xfrm>
              <a:off x="4800600" y="3048000"/>
              <a:ext cx="28194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000" dirty="0">
                  <a:solidFill>
                    <a:srgbClr val="000000"/>
                  </a:solidFill>
                </a:rPr>
                <a:t>Formation of </a:t>
              </a:r>
              <a:r>
                <a:rPr lang="en-US" altLang="en-US" sz="2000" dirty="0" smtClean="0">
                  <a:solidFill>
                    <a:srgbClr val="000000"/>
                  </a:solidFill>
                </a:rPr>
                <a:t>soot</a:t>
              </a:r>
              <a:endParaRPr lang="en-US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8925" name="TextBox 10"/>
            <p:cNvSpPr txBox="1">
              <a:spLocks noChangeArrowheads="1"/>
            </p:cNvSpPr>
            <p:nvPr/>
          </p:nvSpPr>
          <p:spPr bwMode="auto">
            <a:xfrm>
              <a:off x="4800600" y="4572000"/>
              <a:ext cx="40386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</a:rPr>
                <a:t>Formation of CO and/or other incomplete combustion products</a:t>
              </a:r>
            </a:p>
          </p:txBody>
        </p:sp>
        <p:sp>
          <p:nvSpPr>
            <p:cNvPr id="38926" name="TextBox 15"/>
            <p:cNvSpPr txBox="1">
              <a:spLocks noChangeArrowheads="1"/>
            </p:cNvSpPr>
            <p:nvPr/>
          </p:nvSpPr>
          <p:spPr bwMode="auto">
            <a:xfrm>
              <a:off x="3048000" y="3048000"/>
              <a:ext cx="1066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32%</a:t>
              </a:r>
            </a:p>
          </p:txBody>
        </p:sp>
        <p:sp>
          <p:nvSpPr>
            <p:cNvPr id="38927" name="TextBox 18"/>
            <p:cNvSpPr txBox="1">
              <a:spLocks noChangeArrowheads="1"/>
            </p:cNvSpPr>
            <p:nvPr/>
          </p:nvSpPr>
          <p:spPr bwMode="auto">
            <a:xfrm>
              <a:off x="3048000" y="4724400"/>
              <a:ext cx="762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11%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4800600" y="4572000"/>
            <a:ext cx="1828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24400" y="4038600"/>
            <a:ext cx="2819400" cy="400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000" dirty="0">
                <a:solidFill>
                  <a:srgbClr val="000000"/>
                </a:solidFill>
              </a:rPr>
              <a:t>CO. </a:t>
            </a:r>
            <a:r>
              <a:rPr lang="en-US" altLang="en-US" sz="2000" dirty="0" err="1">
                <a:solidFill>
                  <a:srgbClr val="000000"/>
                </a:solidFill>
              </a:rPr>
              <a:t>yld</a:t>
            </a:r>
            <a:r>
              <a:rPr lang="en-US" altLang="en-US" sz="2000" dirty="0">
                <a:solidFill>
                  <a:srgbClr val="000000"/>
                </a:solidFill>
              </a:rPr>
              <a:t> (wt.%):   39.3%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4656658-2639-45DD-9A96-8854D6D2C223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35"/>
    </mc:Choice>
    <mc:Fallback xmlns="">
      <p:transition spd="slow" advTm="44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There are currently 2 experimental techniques to measure heats of combustion using mg-sized samples, MCC and MFC</a:t>
            </a:r>
          </a:p>
          <a:p>
            <a:endParaRPr lang="en-US" sz="2400" dirty="0" smtClean="0"/>
          </a:p>
          <a:p>
            <a:r>
              <a:rPr lang="en-US" sz="2400" dirty="0" smtClean="0"/>
              <a:t>MCC </a:t>
            </a:r>
            <a:r>
              <a:rPr lang="en-US" sz="2400" dirty="0" smtClean="0">
                <a:sym typeface="Wingdings" pitchFamily="2" charset="2"/>
              </a:rPr>
              <a:t> smallest sample size, total heat of combustion, not sensitive to FRs, no soot produced</a:t>
            </a:r>
          </a:p>
          <a:p>
            <a:r>
              <a:rPr lang="en-US" sz="2400" dirty="0" smtClean="0">
                <a:sym typeface="Wingdings" pitchFamily="2" charset="2"/>
              </a:rPr>
              <a:t>MFC flaming combustion, sensitive to FRs, soot and char yields can be measured, optical thermometry can be applied</a:t>
            </a:r>
            <a:endParaRPr lang="en-US" sz="24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E919406-5DBC-421C-913A-04F598BD756A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8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/>
              <a:t>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General Objectives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</a:t>
            </a:r>
            <a:r>
              <a:rPr lang="en-US" b="1" kern="0" baseline="-25000" dirty="0" smtClean="0"/>
              <a:t>2 </a:t>
            </a:r>
            <a:r>
              <a:rPr lang="en-US" b="1" kern="0" dirty="0" smtClean="0"/>
              <a:t>Consumption </a:t>
            </a:r>
            <a:r>
              <a:rPr lang="en-US" b="1" kern="0" dirty="0" err="1" smtClean="0"/>
              <a:t>Calorimetry</a:t>
            </a: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MFC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Derived Data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MCC and MFC HRR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Combustion Efficiency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 yields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>
                <a:solidFill>
                  <a:srgbClr val="FF0000"/>
                </a:solidFill>
              </a:rPr>
              <a:t>Conclusions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Lyon, R. et al., “A </a:t>
            </a:r>
            <a:r>
              <a:rPr lang="en-US" sz="2400" dirty="0" err="1" smtClean="0"/>
              <a:t>Microcombustion</a:t>
            </a:r>
            <a:r>
              <a:rPr lang="en-US" sz="2400" dirty="0" smtClean="0"/>
              <a:t> Calorimeter</a:t>
            </a:r>
            <a:r>
              <a:rPr lang="en-US" sz="2400" dirty="0"/>
              <a:t>,” DOT/FAA/AR-01/117 </a:t>
            </a:r>
            <a:r>
              <a:rPr lang="en-US" sz="2400" dirty="0" smtClean="0"/>
              <a:t>Report </a:t>
            </a:r>
            <a:r>
              <a:rPr lang="en-US" sz="2400" dirty="0" smtClean="0">
                <a:hlinkClick r:id="rId2"/>
              </a:rPr>
              <a:t>http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www.tc.faa.gov/its/worldpac/techrpt/ar01-117.pdf</a:t>
            </a:r>
            <a:endParaRPr lang="en-US" sz="2400" dirty="0" smtClean="0"/>
          </a:p>
          <a:p>
            <a:r>
              <a:rPr lang="en-US" sz="2400" dirty="0" smtClean="0"/>
              <a:t>Ding, Xi, “</a:t>
            </a:r>
            <a:r>
              <a:rPr lang="en-US" sz="2400" dirty="0">
                <a:hlinkClick r:id="rId3"/>
              </a:rPr>
              <a:t>Design and Implementation of the Flaming Combustion </a:t>
            </a:r>
            <a:r>
              <a:rPr lang="en-US" sz="2400" dirty="0" smtClean="0">
                <a:hlinkClick r:id="rId3"/>
              </a:rPr>
              <a:t>Calorimeter</a:t>
            </a:r>
            <a:r>
              <a:rPr lang="en-US" sz="2400" dirty="0" smtClean="0"/>
              <a:t>,” M.S. Thesis, University of Maryland, 2013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E919406-5DBC-421C-913A-04F598BD756A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71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Cone Calorimeter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/>
              <a:t>Commonly used in fire testing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/>
              <a:t>Controlled incident heat flux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/>
              <a:t>Requires samples on the order of grams (expensive for new materials)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/>
              <a:t>Laminar-Transitional Diffusion flames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/>
              <a:t>Incomplete combustion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10244" name="Date Placehold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796108-73FC-47C6-81AD-DD4C4F78E61D}" type="datetime1">
              <a:rPr lang="en-US" altLang="en-US" smtClean="0">
                <a:solidFill>
                  <a:srgbClr val="898989"/>
                </a:solidFill>
              </a:rPr>
              <a:t>6/25/2014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0245" name="Footer Placeholder 4"/>
          <p:cNvSpPr>
            <a:spLocks noGrp="1"/>
          </p:cNvSpPr>
          <p:nvPr>
            <p:ph type="ftr" sz="quarter" idx="15"/>
          </p:nvPr>
        </p:nvSpPr>
        <p:spPr bwMode="auto">
          <a:xfrm>
            <a:off x="30480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Lab Mehods Day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0246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073971-5997-4F33-8C7E-AE11E9A7E28A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0248" name="Content Placeholder 4" descr="co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15025" r="56947"/>
          <a:stretch>
            <a:fillRect/>
          </a:stretch>
        </p:blipFill>
        <p:spPr bwMode="auto">
          <a:xfrm>
            <a:off x="228599" y="990600"/>
            <a:ext cx="282114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13"/>
    </mc:Choice>
    <mc:Fallback xmlns="">
      <p:transition spd="slow" advTm="14211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Scale down sample size, yet obtain meaningful results</a:t>
            </a:r>
          </a:p>
          <a:p>
            <a:r>
              <a:rPr lang="en-US" dirty="0" smtClean="0"/>
              <a:t>Determine heat release rates and total heats of combustion of materials using mg sized samples</a:t>
            </a:r>
          </a:p>
          <a:p>
            <a:r>
              <a:rPr lang="en-US" dirty="0" smtClean="0"/>
              <a:t>Use this information to characterize material flammability</a:t>
            </a:r>
          </a:p>
          <a:p>
            <a:r>
              <a:rPr lang="en-US" dirty="0" smtClean="0"/>
              <a:t>Explore the effect of FR additives on performance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0D86B4E-C9E4-4B11-89EE-5C7F6B5D2C92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2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/>
              <a:t>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General Objectives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</a:t>
            </a:r>
            <a:r>
              <a:rPr lang="en-US" b="1" kern="0" baseline="-25000" dirty="0" smtClean="0"/>
              <a:t>2 </a:t>
            </a:r>
            <a:r>
              <a:rPr lang="en-US" b="1" kern="0" dirty="0" smtClean="0"/>
              <a:t>Consumption </a:t>
            </a:r>
            <a:r>
              <a:rPr lang="en-US" b="1" kern="0" dirty="0" err="1" smtClean="0"/>
              <a:t>Calorimetry</a:t>
            </a: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MFC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Objectives and Approach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Apparatus Description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Calibration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Operation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Derived Data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MCC and MFC HRR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Combustion Efficiency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	CO yields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endParaRPr lang="en-US" b="1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defRPr/>
            </a:pPr>
            <a:r>
              <a:rPr lang="en-US" b="1" kern="0" dirty="0" smtClean="0"/>
              <a:t>Conclusions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2400" b="1" dirty="0" err="1" smtClean="0"/>
              <a:t>Huggett’s</a:t>
            </a:r>
            <a:r>
              <a:rPr lang="en-US" altLang="en-US" sz="2400" b="1" dirty="0" smtClean="0"/>
              <a:t> empirical observation</a:t>
            </a:r>
            <a:r>
              <a:rPr lang="en-US" altLang="en-US" sz="2400" dirty="0" smtClean="0"/>
              <a:t>: for most fuels, a nearly constant net amount of heat is released per unit mass of oxygen consumed for combustion. </a:t>
            </a:r>
          </a:p>
          <a:p>
            <a:endParaRPr lang="en-US" altLang="en-US" sz="2400" dirty="0" smtClean="0"/>
          </a:p>
          <a:p>
            <a:endParaRPr lang="en-US" altLang="en-US" sz="2400" dirty="0" smtClean="0"/>
          </a:p>
          <a:p>
            <a:pPr marL="457200" lvl="1" indent="0">
              <a:buFont typeface="Arial" charset="0"/>
              <a:buNone/>
            </a:pPr>
            <a:endParaRPr lang="en-US" altLang="en-US" dirty="0" smtClean="0"/>
          </a:p>
          <a:p>
            <a:pPr marL="457200" lvl="1" indent="0">
              <a:buFont typeface="Arial" charset="0"/>
              <a:buNone/>
            </a:pPr>
            <a:r>
              <a:rPr lang="en-US" altLang="en-US" dirty="0" smtClean="0"/>
              <a:t>			E = 13.1 </a:t>
            </a:r>
            <a:r>
              <a:rPr lang="en-US" altLang="en-US" u="sng" dirty="0" smtClean="0"/>
              <a:t>+</a:t>
            </a:r>
            <a:r>
              <a:rPr lang="en-US" altLang="en-US" dirty="0" smtClean="0"/>
              <a:t> 0.6 kJ/g-O</a:t>
            </a:r>
            <a:r>
              <a:rPr lang="en-US" altLang="en-US" baseline="-25000" dirty="0" smtClean="0"/>
              <a:t>2</a:t>
            </a:r>
          </a:p>
          <a:p>
            <a:pPr marL="457200" lvl="1" indent="0">
              <a:buFont typeface="Arial" charset="0"/>
              <a:buNone/>
            </a:pPr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22531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Consumption </a:t>
            </a:r>
            <a:r>
              <a:rPr lang="en-US" altLang="en-US" dirty="0" err="1" smtClean="0"/>
              <a:t>Calorimetry</a:t>
            </a:r>
            <a:endParaRPr lang="en-US" altLang="en-US" dirty="0" smtClean="0"/>
          </a:p>
        </p:txBody>
      </p:sp>
      <p:sp>
        <p:nvSpPr>
          <p:cNvPr id="2253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6D9578-D247-4563-8DF6-1CB6D9D9668E}" type="datetime1">
              <a:rPr lang="en-US" altLang="en-US" smtClean="0">
                <a:solidFill>
                  <a:srgbClr val="898989"/>
                </a:solidFill>
              </a:rPr>
              <a:t>6/25/2014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2533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Lab Mehods Day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25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00F27D-4371-474D-A406-4C7DE2E03F22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2535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/>
          <a:stretch>
            <a:fillRect/>
          </a:stretch>
        </p:blipFill>
        <p:spPr bwMode="auto">
          <a:xfrm>
            <a:off x="3429000" y="3048000"/>
            <a:ext cx="23764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5029200" y="2895600"/>
            <a:ext cx="776288" cy="762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56"/>
    </mc:Choice>
    <mc:Fallback xmlns="">
      <p:transition spd="slow" advTm="3055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388" y="1825625"/>
            <a:ext cx="8455025" cy="3998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</a:t>
            </a:r>
            <a:r>
              <a:rPr lang="en-US" altLang="en-US" baseline="-25000" smtClean="0"/>
              <a:t>2</a:t>
            </a:r>
            <a:r>
              <a:rPr lang="en-US" altLang="en-US" smtClean="0"/>
              <a:t> consumption calorimetry</a:t>
            </a: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36040F-7188-4EC7-BD7E-1BD7BDB96301}" type="datetime1">
              <a:rPr lang="en-US" altLang="en-US" smtClean="0">
                <a:solidFill>
                  <a:srgbClr val="898989"/>
                </a:solidFill>
              </a:rPr>
              <a:t>6/25/2014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Lab Mehods Day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355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057085-CA3D-47D8-9C04-1B155B777195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41"/>
    </mc:Choice>
    <mc:Fallback xmlns="">
      <p:transition spd="slow" advTm="6404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400" y="1295400"/>
            <a:ext cx="8763000" cy="4830763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Objective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  Measure heat release rate and total heat release of </a:t>
            </a:r>
            <a:r>
              <a:rPr lang="en-US" dirty="0" err="1" smtClean="0"/>
              <a:t>pyrolyzable</a:t>
            </a:r>
            <a:r>
              <a:rPr lang="en-US" dirty="0" smtClean="0"/>
              <a:t> materials (polymers) using mg sized samples</a:t>
            </a:r>
          </a:p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Approach</a:t>
            </a:r>
          </a:p>
          <a:p>
            <a:r>
              <a:rPr lang="en-US" dirty="0" smtClean="0"/>
              <a:t>Uncouple </a:t>
            </a:r>
            <a:r>
              <a:rPr lang="en-US" dirty="0" err="1" smtClean="0"/>
              <a:t>pyrolysis</a:t>
            </a:r>
            <a:r>
              <a:rPr lang="en-US" dirty="0" smtClean="0"/>
              <a:t> from combustion</a:t>
            </a:r>
          </a:p>
          <a:p>
            <a:r>
              <a:rPr lang="en-US" dirty="0" smtClean="0"/>
              <a:t>Premix volatiles with 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High temperature furnace (900 C)</a:t>
            </a:r>
            <a:endParaRPr lang="en-US" baseline="-25000" dirty="0" smtClean="0"/>
          </a:p>
          <a:p>
            <a:r>
              <a:rPr lang="en-US" dirty="0" smtClean="0"/>
              <a:t>Long residence time (complete combustion)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MCC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8F0255-7FB7-4F3F-A868-8C67A0BA72CC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MCC Diagram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03B2044-A8F0-4A7B-86BC-00C97D908103}" type="datetime1">
              <a:rPr lang="en-US" smtClean="0"/>
              <a:t>6/25/2014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 Mehods Day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152" name="Group 151"/>
          <p:cNvGrpSpPr/>
          <p:nvPr/>
        </p:nvGrpSpPr>
        <p:grpSpPr>
          <a:xfrm>
            <a:off x="1676400" y="1012374"/>
            <a:ext cx="5963957" cy="5257800"/>
            <a:chOff x="1676400" y="914400"/>
            <a:chExt cx="5963957" cy="5257800"/>
          </a:xfrm>
        </p:grpSpPr>
        <p:grpSp>
          <p:nvGrpSpPr>
            <p:cNvPr id="118" name="Group 117"/>
            <p:cNvGrpSpPr/>
            <p:nvPr/>
          </p:nvGrpSpPr>
          <p:grpSpPr>
            <a:xfrm>
              <a:off x="2514600" y="914400"/>
              <a:ext cx="3962400" cy="5257800"/>
              <a:chOff x="1905000" y="1143000"/>
              <a:chExt cx="3581400" cy="4648200"/>
            </a:xfrm>
          </p:grpSpPr>
          <p:grpSp>
            <p:nvGrpSpPr>
              <p:cNvPr id="111" name="Group 110"/>
              <p:cNvGrpSpPr/>
              <p:nvPr/>
            </p:nvGrpSpPr>
            <p:grpSpPr>
              <a:xfrm>
                <a:off x="1905000" y="1371598"/>
                <a:ext cx="1429511" cy="4419602"/>
                <a:chOff x="3733800" y="1994568"/>
                <a:chExt cx="819911" cy="3644232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4114800" y="2362200"/>
                  <a:ext cx="304800" cy="3200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 flipH="1">
                  <a:off x="4208315" y="1994568"/>
                  <a:ext cx="131115" cy="2895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 flipH="1" flipV="1">
                  <a:off x="4248911" y="5288280"/>
                  <a:ext cx="45719" cy="2743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 flipV="1">
                  <a:off x="3962400" y="5486400"/>
                  <a:ext cx="591311" cy="152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 flipH="1" flipV="1">
                  <a:off x="4188857" y="5181600"/>
                  <a:ext cx="152400" cy="1219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 flipH="1" flipV="1">
                  <a:off x="3733800" y="5334000"/>
                  <a:ext cx="381000" cy="45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1" name="Group 60"/>
                <p:cNvGrpSpPr/>
                <p:nvPr/>
              </p:nvGrpSpPr>
              <p:grpSpPr>
                <a:xfrm>
                  <a:off x="4004932" y="2587262"/>
                  <a:ext cx="76200" cy="2199167"/>
                  <a:chOff x="3962400" y="2438400"/>
                  <a:chExt cx="76200" cy="2199167"/>
                </a:xfrm>
              </p:grpSpPr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3962400" y="2438400"/>
                    <a:ext cx="76200" cy="675167"/>
                    <a:chOff x="3962400" y="2438400"/>
                    <a:chExt cx="76200" cy="675167"/>
                  </a:xfrm>
                </p:grpSpPr>
                <p:sp>
                  <p:nvSpPr>
                    <p:cNvPr id="39" name="Oval 38"/>
                    <p:cNvSpPr/>
                    <p:nvPr/>
                  </p:nvSpPr>
                  <p:spPr>
                    <a:xfrm>
                      <a:off x="3962400" y="2438400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" name="Oval 39"/>
                    <p:cNvSpPr/>
                    <p:nvPr/>
                  </p:nvSpPr>
                  <p:spPr>
                    <a:xfrm>
                      <a:off x="3962400" y="25801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" name="Oval 41"/>
                    <p:cNvSpPr/>
                    <p:nvPr/>
                  </p:nvSpPr>
                  <p:spPr>
                    <a:xfrm>
                      <a:off x="3962400" y="27325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" name="Oval 43"/>
                    <p:cNvSpPr/>
                    <p:nvPr/>
                  </p:nvSpPr>
                  <p:spPr>
                    <a:xfrm>
                      <a:off x="3962400" y="28849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Oval 45"/>
                    <p:cNvSpPr/>
                    <p:nvPr/>
                  </p:nvSpPr>
                  <p:spPr>
                    <a:xfrm>
                      <a:off x="3962400" y="30373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" name="Group 48"/>
                  <p:cNvGrpSpPr/>
                  <p:nvPr/>
                </p:nvGrpSpPr>
                <p:grpSpPr>
                  <a:xfrm>
                    <a:off x="3962400" y="3200400"/>
                    <a:ext cx="76200" cy="675167"/>
                    <a:chOff x="3962400" y="2438400"/>
                    <a:chExt cx="76200" cy="675167"/>
                  </a:xfrm>
                </p:grpSpPr>
                <p:sp>
                  <p:nvSpPr>
                    <p:cNvPr id="50" name="Oval 49"/>
                    <p:cNvSpPr/>
                    <p:nvPr/>
                  </p:nvSpPr>
                  <p:spPr>
                    <a:xfrm>
                      <a:off x="3962400" y="2438400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Oval 50"/>
                    <p:cNvSpPr/>
                    <p:nvPr/>
                  </p:nvSpPr>
                  <p:spPr>
                    <a:xfrm>
                      <a:off x="3962400" y="25801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" name="Oval 51"/>
                    <p:cNvSpPr/>
                    <p:nvPr/>
                  </p:nvSpPr>
                  <p:spPr>
                    <a:xfrm>
                      <a:off x="3962400" y="27325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" name="Oval 52"/>
                    <p:cNvSpPr/>
                    <p:nvPr/>
                  </p:nvSpPr>
                  <p:spPr>
                    <a:xfrm>
                      <a:off x="3962400" y="28849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Oval 53"/>
                    <p:cNvSpPr/>
                    <p:nvPr/>
                  </p:nvSpPr>
                  <p:spPr>
                    <a:xfrm>
                      <a:off x="3962400" y="30373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3962400" y="3962400"/>
                    <a:ext cx="76200" cy="675167"/>
                    <a:chOff x="3962400" y="2438400"/>
                    <a:chExt cx="76200" cy="675167"/>
                  </a:xfrm>
                </p:grpSpPr>
                <p:sp>
                  <p:nvSpPr>
                    <p:cNvPr id="56" name="Oval 55"/>
                    <p:cNvSpPr/>
                    <p:nvPr/>
                  </p:nvSpPr>
                  <p:spPr>
                    <a:xfrm>
                      <a:off x="3962400" y="2438400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" name="Oval 56"/>
                    <p:cNvSpPr/>
                    <p:nvPr/>
                  </p:nvSpPr>
                  <p:spPr>
                    <a:xfrm>
                      <a:off x="3962400" y="25801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Oval 57"/>
                    <p:cNvSpPr/>
                    <p:nvPr/>
                  </p:nvSpPr>
                  <p:spPr>
                    <a:xfrm>
                      <a:off x="3962400" y="27325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" name="Oval 58"/>
                    <p:cNvSpPr/>
                    <p:nvPr/>
                  </p:nvSpPr>
                  <p:spPr>
                    <a:xfrm>
                      <a:off x="3962400" y="28849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" name="Oval 59"/>
                    <p:cNvSpPr/>
                    <p:nvPr/>
                  </p:nvSpPr>
                  <p:spPr>
                    <a:xfrm>
                      <a:off x="3962400" y="30373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4442635" y="2587262"/>
                  <a:ext cx="76200" cy="2199167"/>
                  <a:chOff x="3962400" y="2438400"/>
                  <a:chExt cx="76200" cy="2199167"/>
                </a:xfrm>
              </p:grpSpPr>
              <p:grpSp>
                <p:nvGrpSpPr>
                  <p:cNvPr id="63" name="Group 47"/>
                  <p:cNvGrpSpPr/>
                  <p:nvPr/>
                </p:nvGrpSpPr>
                <p:grpSpPr>
                  <a:xfrm>
                    <a:off x="3962400" y="2438400"/>
                    <a:ext cx="76200" cy="675167"/>
                    <a:chOff x="3962400" y="2438400"/>
                    <a:chExt cx="76200" cy="675167"/>
                  </a:xfrm>
                </p:grpSpPr>
                <p:sp>
                  <p:nvSpPr>
                    <p:cNvPr id="76" name="Oval 75"/>
                    <p:cNvSpPr/>
                    <p:nvPr/>
                  </p:nvSpPr>
                  <p:spPr>
                    <a:xfrm>
                      <a:off x="3962400" y="2438400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" name="Oval 76"/>
                    <p:cNvSpPr/>
                    <p:nvPr/>
                  </p:nvSpPr>
                  <p:spPr>
                    <a:xfrm>
                      <a:off x="3962400" y="25801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" name="Oval 77"/>
                    <p:cNvSpPr/>
                    <p:nvPr/>
                  </p:nvSpPr>
                  <p:spPr>
                    <a:xfrm>
                      <a:off x="3962400" y="27325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" name="Oval 78"/>
                    <p:cNvSpPr/>
                    <p:nvPr/>
                  </p:nvSpPr>
                  <p:spPr>
                    <a:xfrm>
                      <a:off x="3962400" y="28849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" name="Oval 79"/>
                    <p:cNvSpPr/>
                    <p:nvPr/>
                  </p:nvSpPr>
                  <p:spPr>
                    <a:xfrm>
                      <a:off x="3962400" y="30373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" name="Group 48"/>
                  <p:cNvGrpSpPr/>
                  <p:nvPr/>
                </p:nvGrpSpPr>
                <p:grpSpPr>
                  <a:xfrm>
                    <a:off x="3962400" y="3200400"/>
                    <a:ext cx="76200" cy="675167"/>
                    <a:chOff x="3962400" y="2438400"/>
                    <a:chExt cx="76200" cy="675167"/>
                  </a:xfrm>
                </p:grpSpPr>
                <p:sp>
                  <p:nvSpPr>
                    <p:cNvPr id="71" name="Oval 70"/>
                    <p:cNvSpPr/>
                    <p:nvPr/>
                  </p:nvSpPr>
                  <p:spPr>
                    <a:xfrm>
                      <a:off x="3962400" y="2438400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3962400" y="25801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3962400" y="27325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" name="Oval 73"/>
                    <p:cNvSpPr/>
                    <p:nvPr/>
                  </p:nvSpPr>
                  <p:spPr>
                    <a:xfrm>
                      <a:off x="3962400" y="28849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" name="Oval 74"/>
                    <p:cNvSpPr/>
                    <p:nvPr/>
                  </p:nvSpPr>
                  <p:spPr>
                    <a:xfrm>
                      <a:off x="3962400" y="30373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" name="Group 54"/>
                  <p:cNvGrpSpPr/>
                  <p:nvPr/>
                </p:nvGrpSpPr>
                <p:grpSpPr>
                  <a:xfrm>
                    <a:off x="3962400" y="3962400"/>
                    <a:ext cx="76200" cy="675167"/>
                    <a:chOff x="3962400" y="2438400"/>
                    <a:chExt cx="76200" cy="675167"/>
                  </a:xfrm>
                </p:grpSpPr>
                <p:sp>
                  <p:nvSpPr>
                    <p:cNvPr id="66" name="Oval 65"/>
                    <p:cNvSpPr/>
                    <p:nvPr/>
                  </p:nvSpPr>
                  <p:spPr>
                    <a:xfrm>
                      <a:off x="3962400" y="2438400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" name="Oval 66"/>
                    <p:cNvSpPr/>
                    <p:nvPr/>
                  </p:nvSpPr>
                  <p:spPr>
                    <a:xfrm>
                      <a:off x="3962400" y="25801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Oval 67"/>
                    <p:cNvSpPr/>
                    <p:nvPr/>
                  </p:nvSpPr>
                  <p:spPr>
                    <a:xfrm>
                      <a:off x="3962400" y="27325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3962400" y="28849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3962400" y="3037367"/>
                      <a:ext cx="76200" cy="76200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6" name="Group 105"/>
                <p:cNvGrpSpPr/>
                <p:nvPr/>
              </p:nvGrpSpPr>
              <p:grpSpPr>
                <a:xfrm>
                  <a:off x="4038600" y="5105400"/>
                  <a:ext cx="76200" cy="381000"/>
                  <a:chOff x="4953000" y="5094767"/>
                  <a:chExt cx="76200" cy="381000"/>
                </a:xfrm>
              </p:grpSpPr>
              <p:sp>
                <p:nvSpPr>
                  <p:cNvPr id="103" name="Oval 102"/>
                  <p:cNvSpPr/>
                  <p:nvPr/>
                </p:nvSpPr>
                <p:spPr>
                  <a:xfrm>
                    <a:off x="4953000" y="5094767"/>
                    <a:ext cx="76200" cy="762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Oval 103"/>
                  <p:cNvSpPr/>
                  <p:nvPr/>
                </p:nvSpPr>
                <p:spPr>
                  <a:xfrm>
                    <a:off x="4953000" y="5247167"/>
                    <a:ext cx="76200" cy="762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Oval 104"/>
                  <p:cNvSpPr/>
                  <p:nvPr/>
                </p:nvSpPr>
                <p:spPr>
                  <a:xfrm>
                    <a:off x="4953000" y="5399567"/>
                    <a:ext cx="76200" cy="762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7" name="Group 106"/>
                <p:cNvGrpSpPr/>
                <p:nvPr/>
              </p:nvGrpSpPr>
              <p:grpSpPr>
                <a:xfrm>
                  <a:off x="4419600" y="5105400"/>
                  <a:ext cx="76200" cy="381000"/>
                  <a:chOff x="4953000" y="5094767"/>
                  <a:chExt cx="76200" cy="381000"/>
                </a:xfrm>
              </p:grpSpPr>
              <p:sp>
                <p:nvSpPr>
                  <p:cNvPr id="108" name="Oval 107"/>
                  <p:cNvSpPr/>
                  <p:nvPr/>
                </p:nvSpPr>
                <p:spPr>
                  <a:xfrm>
                    <a:off x="4953000" y="5094767"/>
                    <a:ext cx="76200" cy="762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Oval 108"/>
                  <p:cNvSpPr/>
                  <p:nvPr/>
                </p:nvSpPr>
                <p:spPr>
                  <a:xfrm>
                    <a:off x="4953000" y="5247167"/>
                    <a:ext cx="76200" cy="762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Oval 109"/>
                  <p:cNvSpPr/>
                  <p:nvPr/>
                </p:nvSpPr>
                <p:spPr>
                  <a:xfrm>
                    <a:off x="4953000" y="5399567"/>
                    <a:ext cx="76200" cy="762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2" name="Rectangle 111"/>
              <p:cNvSpPr/>
              <p:nvPr/>
            </p:nvSpPr>
            <p:spPr>
              <a:xfrm flipH="1" flipV="1">
                <a:off x="3048000" y="1905000"/>
                <a:ext cx="664272" cy="554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 flipH="1" flipV="1">
                <a:off x="3733800" y="1905000"/>
                <a:ext cx="664272" cy="5544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 flipH="1" flipV="1">
                <a:off x="4343400" y="1143000"/>
                <a:ext cx="664272" cy="89364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/>
              <p:cNvSpPr/>
              <p:nvPr/>
            </p:nvSpPr>
            <p:spPr>
              <a:xfrm flipH="1" flipV="1">
                <a:off x="4463142" y="1240970"/>
                <a:ext cx="435672" cy="3602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 flipH="1">
                <a:off x="5004288" y="1905000"/>
                <a:ext cx="155784" cy="463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Snip Same Side Corner Rectangle 116"/>
              <p:cNvSpPr/>
              <p:nvPr/>
            </p:nvSpPr>
            <p:spPr>
              <a:xfrm rot="16200000">
                <a:off x="5181600" y="1752600"/>
                <a:ext cx="304800" cy="304800"/>
              </a:xfrm>
              <a:prstGeom prst="snip2Same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1905000" y="5334000"/>
              <a:ext cx="883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inlet</a:t>
              </a:r>
              <a:endParaRPr lang="en-US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962400" y="5562600"/>
              <a:ext cx="1371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Pyrolizer</a:t>
              </a:r>
              <a:r>
                <a:rPr lang="en-US" dirty="0" smtClean="0"/>
                <a:t> coil</a:t>
              </a:r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676400" y="3048000"/>
              <a:ext cx="1314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Furnace coil</a:t>
              </a:r>
              <a:endParaRPr lang="en-US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831772" y="5138056"/>
              <a:ext cx="87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Sample</a:t>
              </a:r>
              <a:endParaRPr lang="en-US" dirty="0"/>
            </a:p>
          </p:txBody>
        </p:sp>
        <p:cxnSp>
          <p:nvCxnSpPr>
            <p:cNvPr id="124" name="Straight Arrow Connector 123"/>
            <p:cNvCxnSpPr>
              <a:stCxn id="122" idx="1"/>
            </p:cNvCxnSpPr>
            <p:nvPr/>
          </p:nvCxnSpPr>
          <p:spPr>
            <a:xfrm flipH="1">
              <a:off x="3657600" y="5322722"/>
              <a:ext cx="174172" cy="16367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2590800" y="1219200"/>
              <a:ext cx="883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inlet</a:t>
              </a:r>
              <a:endParaRPr lang="en-US" dirty="0"/>
            </a:p>
          </p:txBody>
        </p:sp>
        <p:cxnSp>
          <p:nvCxnSpPr>
            <p:cNvPr id="127" name="Curved Connector 126"/>
            <p:cNvCxnSpPr/>
            <p:nvPr/>
          </p:nvCxnSpPr>
          <p:spPr>
            <a:xfrm rot="5400000" flipH="1" flipV="1">
              <a:off x="3314700" y="5143500"/>
              <a:ext cx="685800" cy="152400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6200000" flipV="1">
              <a:off x="3086100" y="5143500"/>
              <a:ext cx="685800" cy="152400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urved Connector 134"/>
            <p:cNvCxnSpPr/>
            <p:nvPr/>
          </p:nvCxnSpPr>
          <p:spPr>
            <a:xfrm rot="5400000">
              <a:off x="3124200" y="4724400"/>
              <a:ext cx="609600" cy="152400"/>
            </a:xfrm>
            <a:prstGeom prst="curvedConnector3">
              <a:avLst>
                <a:gd name="adj1" fmla="val 148214"/>
              </a:avLst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urved Connector 147"/>
            <p:cNvCxnSpPr/>
            <p:nvPr/>
          </p:nvCxnSpPr>
          <p:spPr>
            <a:xfrm rot="16200000" flipH="1">
              <a:off x="3352800" y="4724401"/>
              <a:ext cx="609600" cy="152400"/>
            </a:xfrm>
            <a:prstGeom prst="curvedConnector3">
              <a:avLst>
                <a:gd name="adj1" fmla="val 148214"/>
              </a:avLst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/>
            <p:cNvSpPr txBox="1"/>
            <p:nvPr/>
          </p:nvSpPr>
          <p:spPr>
            <a:xfrm>
              <a:off x="4343400" y="1905000"/>
              <a:ext cx="898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Drierite</a:t>
              </a:r>
              <a:endParaRPr lang="en-US" dirty="0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181600" y="1905000"/>
              <a:ext cx="7660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Flow</a:t>
              </a:r>
              <a:br>
                <a:rPr lang="en-US" dirty="0" smtClean="0"/>
              </a:br>
              <a:r>
                <a:rPr lang="en-US" dirty="0" smtClean="0"/>
                <a:t>Meter</a:t>
              </a:r>
              <a:endParaRPr lang="en-US" dirty="0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553200" y="1600200"/>
              <a:ext cx="1087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sensor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2.7|17.6|15.1|26|4.7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7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5186</TotalTime>
  <Words>1098</Words>
  <Application>Microsoft Office PowerPoint</Application>
  <PresentationFormat>On-screen Show (4:3)</PresentationFormat>
  <Paragraphs>515</Paragraphs>
  <Slides>34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Micro Combustion Calorimetry &amp; Milligram-scale Flame Calorimetry</vt:lpstr>
      <vt:lpstr>Flame Retardants</vt:lpstr>
      <vt:lpstr>UL-94</vt:lpstr>
      <vt:lpstr>Cone Calorimeter</vt:lpstr>
      <vt:lpstr>General Objectives</vt:lpstr>
      <vt:lpstr>O2 Consumption Calorimetry</vt:lpstr>
      <vt:lpstr>O2 consumption calorimetry</vt:lpstr>
      <vt:lpstr>MCC</vt:lpstr>
      <vt:lpstr>MCC Diagram</vt:lpstr>
      <vt:lpstr>PowerPoint Presentation</vt:lpstr>
      <vt:lpstr>MCC Calibration</vt:lpstr>
      <vt:lpstr>MCC Operation</vt:lpstr>
      <vt:lpstr>MCC Operation</vt:lpstr>
      <vt:lpstr>MCC Data Analysis</vt:lpstr>
      <vt:lpstr>Data analysis</vt:lpstr>
      <vt:lpstr>MFC</vt:lpstr>
      <vt:lpstr>Design and Capabilities</vt:lpstr>
      <vt:lpstr> Pyrolyzer</vt:lpstr>
      <vt:lpstr>Base</vt:lpstr>
      <vt:lpstr>Combustion Chamber</vt:lpstr>
      <vt:lpstr>Gas Analyzing System</vt:lpstr>
      <vt:lpstr>Capabilities</vt:lpstr>
      <vt:lpstr>Repeatability</vt:lpstr>
      <vt:lpstr>Calibration</vt:lpstr>
      <vt:lpstr>Operation</vt:lpstr>
      <vt:lpstr>Operation</vt:lpstr>
      <vt:lpstr>Flame Destabilization</vt:lpstr>
      <vt:lpstr>Flame Destabilization</vt:lpstr>
      <vt:lpstr>Data Analysis</vt:lpstr>
      <vt:lpstr>MCC and MFC HRR</vt:lpstr>
      <vt:lpstr>Combustion Efficiency</vt:lpstr>
      <vt:lpstr>CO Yields</vt:lpstr>
      <vt:lpstr>Conclusions</vt:lpstr>
      <vt:lpstr>Bibliography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Flaming Combustion Calorimetry: A New Tool for Flammability Assessment of Mg-scale Pyrolyzable Solid Samples</dc:title>
  <dc:creator>Fernando</dc:creator>
  <cp:lastModifiedBy>STAFF</cp:lastModifiedBy>
  <cp:revision>117</cp:revision>
  <dcterms:created xsi:type="dcterms:W3CDTF">2013-10-11T01:18:56Z</dcterms:created>
  <dcterms:modified xsi:type="dcterms:W3CDTF">2014-06-25T18:00:10Z</dcterms:modified>
</cp:coreProperties>
</file>