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0" r:id="rId4"/>
    <p:sldId id="262" r:id="rId5"/>
    <p:sldId id="263" r:id="rId6"/>
    <p:sldId id="268" r:id="rId7"/>
    <p:sldId id="269" r:id="rId8"/>
    <p:sldId id="265" r:id="rId9"/>
    <p:sldId id="276" r:id="rId10"/>
    <p:sldId id="266" r:id="rId11"/>
    <p:sldId id="270" r:id="rId12"/>
    <p:sldId id="275" r:id="rId13"/>
    <p:sldId id="271" r:id="rId14"/>
    <p:sldId id="274" r:id="rId15"/>
    <p:sldId id="27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iqing Guo" initials="H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135" autoAdjust="0"/>
  </p:normalViewPr>
  <p:slideViewPr>
    <p:cSldViewPr>
      <p:cViewPr varScale="1">
        <p:scale>
          <a:sx n="83" d="100"/>
          <a:sy n="83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0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5362B7-744A-4253-8ADC-1A3744C2D45D}" type="datetimeFigureOut">
              <a:rPr lang="en-US" smtClean="0"/>
              <a:t>6/25/2014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ADD138-8DEA-4F61-8739-0DF4BD9325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3042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B55EB94-FA86-43D0-9719-4DE25B2AE468}" type="datetimeFigureOut">
              <a:rPr lang="en-US" smtClean="0"/>
              <a:t>6/25/2014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66DB31-10AF-48AE-ACDF-EADE5BFF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666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199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41804-7E89-409C-88A4-3720B9C31E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81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41804-7E89-409C-88A4-3720B9C31E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8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788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370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7620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8534400" y="6583363"/>
            <a:ext cx="5854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7865A7F5-0C2B-4DE5-9C8D-D223021BCBFC}" type="slidenum">
              <a:rPr lang="en-US" sz="1200" baseline="0" smtClean="0">
                <a:solidFill>
                  <a:schemeClr val="tx1"/>
                </a:solidFill>
                <a:latin typeface="Arial" pitchFamily="34" charset="0"/>
              </a:rPr>
              <a:pPr>
                <a:defRPr/>
              </a:pPr>
              <a:t>‹#›</a:t>
            </a:fld>
            <a:r>
              <a:rPr lang="en-US" sz="1200" baseline="0" dirty="0" smtClean="0">
                <a:solidFill>
                  <a:schemeClr val="tx1"/>
                </a:solidFill>
                <a:latin typeface="Arial" pitchFamily="34" charset="0"/>
              </a:rPr>
              <a:t>/15</a:t>
            </a:r>
            <a:endParaRPr lang="en-US" sz="1200" baseline="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4" name="Picture 169" descr="seal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2" y="0"/>
            <a:ext cx="811212" cy="854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129" y="28575"/>
            <a:ext cx="843296" cy="8200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/>
              <a:t>Gas Chromatography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438400" y="3429000"/>
            <a:ext cx="4494476" cy="113877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err="1" smtClean="0"/>
              <a:t>Haiqing</a:t>
            </a:r>
            <a:r>
              <a:rPr lang="en-US" sz="2000" dirty="0" smtClean="0"/>
              <a:t> </a:t>
            </a:r>
            <a:r>
              <a:rPr lang="en-US" sz="2000" dirty="0" err="1" smtClean="0"/>
              <a:t>Guo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Dept. of Fire Protection Engineering</a:t>
            </a:r>
          </a:p>
          <a:p>
            <a:pPr marL="0" indent="0">
              <a:buNone/>
            </a:pPr>
            <a:r>
              <a:rPr lang="en-US" sz="2000" dirty="0" smtClean="0"/>
              <a:t>hguo@umd.edu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9144000" cy="6340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kern="0" dirty="0" smtClean="0"/>
              <a:t>Lab Methods Day</a:t>
            </a:r>
          </a:p>
          <a:p>
            <a:pPr marL="0" indent="0" algn="ctr">
              <a:buFontTx/>
              <a:buNone/>
            </a:pPr>
            <a:r>
              <a:rPr lang="en-US" sz="1600" kern="0" smtClean="0"/>
              <a:t>June 25, </a:t>
            </a:r>
            <a:r>
              <a:rPr lang="en-US" sz="1600" kern="0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6385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Carrier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885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Helium</a:t>
            </a:r>
            <a:r>
              <a:rPr lang="en-US" dirty="0" smtClean="0"/>
              <a:t>, Hydrogen, Argon, Nitrogen, etc.</a:t>
            </a:r>
          </a:p>
          <a:p>
            <a:r>
              <a:rPr lang="en-US" dirty="0" smtClean="0"/>
              <a:t>Purity between </a:t>
            </a:r>
            <a:r>
              <a:rPr lang="en-US" dirty="0"/>
              <a:t>99.995% - 99.9995</a:t>
            </a:r>
            <a:r>
              <a:rPr lang="en-US" dirty="0" smtClean="0"/>
              <a:t>% and </a:t>
            </a:r>
            <a:r>
              <a:rPr lang="en-US" dirty="0"/>
              <a:t>contain a low levels (&lt; 0.5 ppm) of oxygen and total </a:t>
            </a:r>
            <a:r>
              <a:rPr lang="en-US" dirty="0" smtClean="0"/>
              <a:t>CH </a:t>
            </a:r>
            <a:r>
              <a:rPr lang="en-US" dirty="0"/>
              <a:t>in the tank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He/H</a:t>
            </a:r>
            <a:r>
              <a:rPr lang="en-US" baseline="-25000" dirty="0" smtClean="0"/>
              <a:t>2</a:t>
            </a:r>
            <a:r>
              <a:rPr lang="en-US" dirty="0" smtClean="0"/>
              <a:t> gives higher sensitivity </a:t>
            </a:r>
            <a:r>
              <a:rPr lang="en-US" dirty="0"/>
              <a:t>with TCD because </a:t>
            </a:r>
            <a:r>
              <a:rPr lang="en-US" dirty="0" smtClean="0"/>
              <a:t>of a higher </a:t>
            </a:r>
            <a:r>
              <a:rPr lang="en-US" dirty="0"/>
              <a:t>difference in thermal conductivity between the </a:t>
            </a:r>
            <a:r>
              <a:rPr lang="en-US" dirty="0" smtClean="0"/>
              <a:t>sample and the carrier gas.</a:t>
            </a:r>
          </a:p>
        </p:txBody>
      </p:sp>
    </p:spTree>
    <p:extLst>
      <p:ext uri="{BB962C8B-B14F-4D97-AF65-F5344CB8AC3E}">
        <p14:creationId xmlns:p14="http://schemas.microsoft.com/office/powerpoint/2010/main" val="32024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Processing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00" y="1637900"/>
            <a:ext cx="7200000" cy="40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 bwMode="auto">
          <a:xfrm>
            <a:off x="524775" y="4028675"/>
            <a:ext cx="914400" cy="914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4897" y="363835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17" t="28331" r="4491" b="14056"/>
          <a:stretch/>
        </p:blipFill>
        <p:spPr bwMode="auto">
          <a:xfrm>
            <a:off x="8001000" y="1981200"/>
            <a:ext cx="720000" cy="239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8153400" y="4252911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305800" y="26670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8305800" y="28194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8305800" y="29718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8305800" y="31242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8305800" y="32766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8305800" y="34290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8305800" y="35814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8305800" y="37338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8305800" y="38862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305800" y="4038600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8305800" y="4171948"/>
            <a:ext cx="55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Down Arrow 12"/>
          <p:cNvSpPr/>
          <p:nvPr/>
        </p:nvSpPr>
        <p:spPr bwMode="auto">
          <a:xfrm rot="12991599">
            <a:off x="7703417" y="3111975"/>
            <a:ext cx="352835" cy="78435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-2500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94303" y="4379764"/>
            <a:ext cx="1499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Integrate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Processing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1083552"/>
            <a:ext cx="7038975" cy="56007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57568"/>
          </a:xfrm>
        </p:spPr>
        <p:txBody>
          <a:bodyPr/>
          <a:lstStyle/>
          <a:p>
            <a:r>
              <a:rPr lang="en-US" dirty="0" smtClean="0"/>
              <a:t>Drifted baseline</a:t>
            </a:r>
          </a:p>
          <a:p>
            <a:r>
              <a:rPr lang="en-US" dirty="0" smtClean="0"/>
              <a:t>Baseline noise</a:t>
            </a:r>
          </a:p>
          <a:p>
            <a:r>
              <a:rPr lang="en-US" dirty="0" smtClean="0"/>
              <a:t>Unseparated peaks</a:t>
            </a:r>
          </a:p>
          <a:p>
            <a:r>
              <a:rPr lang="en-US" dirty="0" smtClean="0"/>
              <a:t>Tailing peak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52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3560"/>
          </a:xfrm>
        </p:spPr>
        <p:txBody>
          <a:bodyPr/>
          <a:lstStyle/>
          <a:p>
            <a:pPr algn="just"/>
            <a:r>
              <a:rPr lang="en-US" dirty="0" smtClean="0"/>
              <a:t>The detector’s response to different species is different.</a:t>
            </a:r>
          </a:p>
          <a:p>
            <a:pPr algn="just"/>
            <a:r>
              <a:rPr lang="en-US" dirty="0" smtClean="0"/>
              <a:t>Gas standard (calibration gas mixture with known concentrations) is used to: </a:t>
            </a:r>
          </a:p>
          <a:p>
            <a:pPr lvl="1" algn="just"/>
            <a:r>
              <a:rPr lang="en-US" dirty="0" smtClean="0"/>
              <a:t>Get the species retention time. (knows which peak belongs to which species) </a:t>
            </a:r>
          </a:p>
          <a:p>
            <a:pPr lvl="1" algn="just"/>
            <a:r>
              <a:rPr lang="en-US" dirty="0" smtClean="0"/>
              <a:t>Obtain correlation between the response (integrated area) and the concentration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1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93" y="1062762"/>
            <a:ext cx="4572000" cy="3218689"/>
          </a:xfrm>
        </p:spPr>
      </p:pic>
      <p:sp>
        <p:nvSpPr>
          <p:cNvPr id="7" name="TextBox 6"/>
          <p:cNvSpPr txBox="1"/>
          <p:nvPr/>
        </p:nvSpPr>
        <p:spPr>
          <a:xfrm>
            <a:off x="4876800" y="1387177"/>
            <a:ext cx="416331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HP 5890 series II</a:t>
            </a:r>
          </a:p>
          <a:p>
            <a:r>
              <a:rPr lang="en-US" sz="2800" b="1" dirty="0" smtClean="0"/>
              <a:t>TCD detector</a:t>
            </a:r>
          </a:p>
          <a:p>
            <a:r>
              <a:rPr lang="en-US" sz="2800" b="1" dirty="0" smtClean="0"/>
              <a:t>Gas switching valve inject</a:t>
            </a:r>
          </a:p>
          <a:p>
            <a:r>
              <a:rPr lang="en-US" sz="2800" b="1" dirty="0" smtClean="0"/>
              <a:t>Column: </a:t>
            </a:r>
            <a:r>
              <a:rPr lang="en-US" sz="2800" b="1" dirty="0" err="1" smtClean="0"/>
              <a:t>Carboxen</a:t>
            </a:r>
            <a:r>
              <a:rPr lang="en-US" sz="2800" b="1" dirty="0"/>
              <a:t> 1010 </a:t>
            </a:r>
            <a:endParaRPr lang="en-US" sz="2800" b="1" dirty="0" smtClean="0"/>
          </a:p>
          <a:p>
            <a:r>
              <a:rPr lang="en-US" sz="2800" b="1" dirty="0" smtClean="0"/>
              <a:t>10 µL sample loop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4407" y="4308747"/>
            <a:ext cx="79351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Method: (Need to be consistent)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ven</a:t>
            </a:r>
            <a:r>
              <a:rPr lang="en-US" sz="2400" dirty="0"/>
              <a:t>: 35 °C </a:t>
            </a:r>
            <a:r>
              <a:rPr lang="en-US" sz="2400" dirty="0" smtClean="0"/>
              <a:t>(7.5 </a:t>
            </a:r>
            <a:r>
              <a:rPr lang="en-US" sz="2400" dirty="0"/>
              <a:t>min.) to </a:t>
            </a:r>
            <a:r>
              <a:rPr lang="en-US" sz="2400" dirty="0" smtClean="0"/>
              <a:t>250 </a:t>
            </a:r>
            <a:r>
              <a:rPr lang="en-US" sz="2400" dirty="0"/>
              <a:t>°C at 24 °</a:t>
            </a:r>
            <a:r>
              <a:rPr lang="en-US" sz="2400" dirty="0" smtClean="0"/>
              <a:t>C/min, hold for 5 min.</a:t>
            </a:r>
          </a:p>
          <a:p>
            <a:r>
              <a:rPr lang="en-US" sz="2400" dirty="0"/>
              <a:t>I</a:t>
            </a:r>
            <a:r>
              <a:rPr lang="en-US" sz="2400" dirty="0" smtClean="0"/>
              <a:t>nj</a:t>
            </a:r>
            <a:r>
              <a:rPr lang="en-US" sz="2400" dirty="0"/>
              <a:t>.: </a:t>
            </a:r>
            <a:r>
              <a:rPr lang="en-US" sz="2400" dirty="0" smtClean="0"/>
              <a:t>200 </a:t>
            </a:r>
            <a:r>
              <a:rPr lang="en-US" sz="2400" dirty="0"/>
              <a:t>°</a:t>
            </a:r>
            <a:r>
              <a:rPr lang="en-US" sz="2400" dirty="0" smtClean="0"/>
              <a:t>C</a:t>
            </a:r>
          </a:p>
          <a:p>
            <a:r>
              <a:rPr lang="en-US" sz="2400" dirty="0" smtClean="0"/>
              <a:t>Det.: </a:t>
            </a:r>
            <a:r>
              <a:rPr lang="en-US" sz="2400" dirty="0"/>
              <a:t>230 °</a:t>
            </a:r>
            <a:r>
              <a:rPr lang="en-US" sz="2400" dirty="0" smtClean="0"/>
              <a:t>C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low: Helium, </a:t>
            </a:r>
            <a:r>
              <a:rPr lang="en-US" sz="2400" dirty="0"/>
              <a:t>3.0 mL/min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V</a:t>
            </a:r>
            <a:r>
              <a:rPr lang="en-US" sz="2400" dirty="0" smtClean="0"/>
              <a:t>alve</a:t>
            </a:r>
            <a:r>
              <a:rPr lang="en-US" sz="2400" dirty="0"/>
              <a:t>: </a:t>
            </a:r>
            <a:r>
              <a:rPr lang="en-US" sz="2400" dirty="0" smtClean="0"/>
              <a:t>150 </a:t>
            </a:r>
            <a:r>
              <a:rPr lang="en-US" sz="2400" dirty="0"/>
              <a:t>°C</a:t>
            </a:r>
          </a:p>
        </p:txBody>
      </p:sp>
    </p:spTree>
    <p:extLst>
      <p:ext uri="{BB962C8B-B14F-4D97-AF65-F5344CB8AC3E}">
        <p14:creationId xmlns:p14="http://schemas.microsoft.com/office/powerpoint/2010/main" val="32322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57568"/>
          </a:xfrm>
        </p:spPr>
        <p:txBody>
          <a:bodyPr/>
          <a:lstStyle/>
          <a:p>
            <a:r>
              <a:rPr lang="en-US" dirty="0" smtClean="0"/>
              <a:t>Long response time</a:t>
            </a:r>
          </a:p>
          <a:p>
            <a:r>
              <a:rPr lang="en-US" dirty="0" smtClean="0"/>
              <a:t>Very sensitive to leakage</a:t>
            </a:r>
          </a:p>
          <a:p>
            <a:r>
              <a:rPr lang="en-US" dirty="0" smtClean="0"/>
              <a:t>Very sensitive to contamination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54864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Suggested Reference</a:t>
            </a:r>
            <a:r>
              <a:rPr lang="en-US" dirty="0" smtClean="0"/>
              <a:t>: Official User Manual</a:t>
            </a:r>
          </a:p>
          <a:p>
            <a:r>
              <a:rPr lang="en-US" dirty="0" smtClean="0"/>
              <a:t>https</a:t>
            </a:r>
            <a:r>
              <a:rPr lang="en-US" dirty="0"/>
              <a:t>://www.chem.agilent.com/Library/usermanuals/Public/G3430-90011.pdf</a:t>
            </a:r>
          </a:p>
        </p:txBody>
      </p:sp>
    </p:spTree>
    <p:extLst>
      <p:ext uri="{BB962C8B-B14F-4D97-AF65-F5344CB8AC3E}">
        <p14:creationId xmlns:p14="http://schemas.microsoft.com/office/powerpoint/2010/main" val="13230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959"/>
            <a:ext cx="8229600" cy="707886"/>
          </a:xfrm>
        </p:spPr>
        <p:txBody>
          <a:bodyPr/>
          <a:lstStyle/>
          <a:p>
            <a:r>
              <a:rPr lang="en-US" dirty="0" smtClean="0"/>
              <a:t>What is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1015663"/>
          </a:xfr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Gas chromatography (GC), is a common type of chromatography used in analytical chemistry for </a:t>
            </a:r>
            <a:r>
              <a:rPr lang="en-US" sz="2000" b="1" dirty="0"/>
              <a:t>separating</a:t>
            </a:r>
            <a:r>
              <a:rPr lang="en-US" sz="2000" dirty="0"/>
              <a:t> and </a:t>
            </a:r>
            <a:r>
              <a:rPr lang="en-US" sz="2000" b="1" dirty="0"/>
              <a:t>analyzing</a:t>
            </a:r>
            <a:r>
              <a:rPr lang="en-US" sz="2000" dirty="0"/>
              <a:t> compounds that can be vaporized without decomposition. 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41108"/>
            <a:ext cx="5644487" cy="30893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57912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The gaseous compounds being analyzed interact with the walls of the column, which is coated with a stationary phase. This causes each compound to elute at a different </a:t>
            </a:r>
            <a:r>
              <a:rPr lang="en-US" sz="2000" dirty="0" smtClean="0"/>
              <a:t>time.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018" y="3117343"/>
            <a:ext cx="3810000" cy="267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216539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 lvl="1"/>
            <a:r>
              <a:rPr lang="en-US" sz="2400" dirty="0" smtClean="0"/>
              <a:t>Split/</a:t>
            </a:r>
            <a:r>
              <a:rPr lang="en-US" sz="2400" dirty="0" err="1" smtClean="0"/>
              <a:t>splitless</a:t>
            </a:r>
            <a:r>
              <a:rPr lang="en-US" sz="2400" dirty="0" smtClean="0"/>
              <a:t> injector</a:t>
            </a:r>
          </a:p>
          <a:p>
            <a:pPr lvl="2"/>
            <a:r>
              <a:rPr lang="en-US" sz="2000" dirty="0" err="1" smtClean="0"/>
              <a:t>Splitless</a:t>
            </a:r>
            <a:r>
              <a:rPr lang="en-US" sz="2000" dirty="0" smtClean="0"/>
              <a:t>, sweep the entire sample into the column.</a:t>
            </a:r>
          </a:p>
          <a:p>
            <a:pPr lvl="2"/>
            <a:r>
              <a:rPr lang="en-US" sz="2000" dirty="0" smtClean="0"/>
              <a:t>Split, sweep a portion of the sample into the column.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Gas switching valve</a:t>
            </a:r>
          </a:p>
          <a:p>
            <a:pPr lvl="2"/>
            <a:r>
              <a:rPr lang="en-US" sz="2000" dirty="0" smtClean="0"/>
              <a:t>Online sampling, most common in combustion study.</a:t>
            </a:r>
          </a:p>
          <a:p>
            <a:pPr lvl="2"/>
            <a:r>
              <a:rPr lang="en-US" sz="2000" dirty="0" smtClean="0"/>
              <a:t>Normally requires a 6-port sample valve.</a:t>
            </a:r>
          </a:p>
          <a:p>
            <a:pPr lvl="1"/>
            <a:r>
              <a:rPr lang="en-US" sz="2400" dirty="0" smtClean="0"/>
              <a:t>On-column inlet</a:t>
            </a:r>
          </a:p>
          <a:p>
            <a:pPr lvl="1"/>
            <a:r>
              <a:rPr lang="en-US" sz="2400" dirty="0"/>
              <a:t>Programmable Temperature Vaporizing </a:t>
            </a:r>
            <a:r>
              <a:rPr lang="en-US" sz="2400" dirty="0" smtClean="0"/>
              <a:t>injector</a:t>
            </a:r>
          </a:p>
          <a:p>
            <a:pPr lvl="1"/>
            <a:r>
              <a:rPr lang="en-US" sz="2400" dirty="0" smtClean="0"/>
              <a:t>Purge-and-Trap system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578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28925" y="5442033"/>
            <a:ext cx="36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5876925" y="4414490"/>
            <a:ext cx="54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5400000">
            <a:off x="6056925" y="4774490"/>
            <a:ext cx="180000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046786" y="3114033"/>
            <a:ext cx="216000" cy="540000"/>
            <a:chOff x="8699400" y="1752600"/>
            <a:chExt cx="216000" cy="540000"/>
          </a:xfrm>
        </p:grpSpPr>
        <p:sp>
          <p:nvSpPr>
            <p:cNvPr id="40" name="Trapezoid 39"/>
            <p:cNvSpPr/>
            <p:nvPr/>
          </p:nvSpPr>
          <p:spPr>
            <a:xfrm flipV="1">
              <a:off x="8699400" y="1752600"/>
              <a:ext cx="216000" cy="5400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753400" y="1929139"/>
              <a:ext cx="108000" cy="108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062658" y="1590033"/>
            <a:ext cx="180000" cy="360000"/>
            <a:chOff x="6019800" y="1511090"/>
            <a:chExt cx="180000" cy="360000"/>
          </a:xfrm>
        </p:grpSpPr>
        <p:sp>
          <p:nvSpPr>
            <p:cNvPr id="48" name="Flowchart: Collate 47"/>
            <p:cNvSpPr/>
            <p:nvPr/>
          </p:nvSpPr>
          <p:spPr>
            <a:xfrm rot="10800000">
              <a:off x="6019800" y="1511090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055800" y="163708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65836" y="2352033"/>
            <a:ext cx="248775" cy="360000"/>
            <a:chOff x="7010400" y="1406009"/>
            <a:chExt cx="248775" cy="360000"/>
          </a:xfrm>
        </p:grpSpPr>
        <p:sp>
          <p:nvSpPr>
            <p:cNvPr id="51" name="Flowchart: Collate 50"/>
            <p:cNvSpPr/>
            <p:nvPr/>
          </p:nvSpPr>
          <p:spPr>
            <a:xfrm rot="10800000">
              <a:off x="7010400" y="1406009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Isosceles Triangle 51"/>
            <p:cNvSpPr/>
            <p:nvPr/>
          </p:nvSpPr>
          <p:spPr>
            <a:xfrm rot="16200000">
              <a:off x="7133175" y="1514009"/>
              <a:ext cx="108000" cy="144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04125" y="1013550"/>
            <a:ext cx="720000" cy="720000"/>
            <a:chOff x="685800" y="1011204"/>
            <a:chExt cx="720000" cy="720000"/>
          </a:xfrm>
        </p:grpSpPr>
        <p:sp>
          <p:nvSpPr>
            <p:cNvPr id="53" name="Oval 52"/>
            <p:cNvSpPr/>
            <p:nvPr/>
          </p:nvSpPr>
          <p:spPr>
            <a:xfrm>
              <a:off x="685800" y="1011204"/>
              <a:ext cx="720000" cy="72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711200" y="1141755"/>
              <a:ext cx="604800" cy="1272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711200" y="1461446"/>
              <a:ext cx="604800" cy="1272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4255770" y="2211750"/>
            <a:ext cx="936000" cy="936000"/>
            <a:chOff x="4255770" y="1849800"/>
            <a:chExt cx="936000" cy="936000"/>
          </a:xfrm>
        </p:grpSpPr>
        <p:sp>
          <p:nvSpPr>
            <p:cNvPr id="62" name="Oval 61"/>
            <p:cNvSpPr/>
            <p:nvPr/>
          </p:nvSpPr>
          <p:spPr>
            <a:xfrm>
              <a:off x="4255770" y="1849800"/>
              <a:ext cx="936000" cy="9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4687770" y="1994924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lowchart: Connector 64"/>
            <p:cNvSpPr/>
            <p:nvPr/>
          </p:nvSpPr>
          <p:spPr>
            <a:xfrm>
              <a:off x="4687770" y="256741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4940525" y="243544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lowchart: Connector 65"/>
            <p:cNvSpPr/>
            <p:nvPr/>
          </p:nvSpPr>
          <p:spPr>
            <a:xfrm>
              <a:off x="4940525" y="2153985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4436267" y="243544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4436267" y="2153985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Block Arc 79"/>
          <p:cNvSpPr/>
          <p:nvPr/>
        </p:nvSpPr>
        <p:spPr>
          <a:xfrm>
            <a:off x="3838575" y="3013800"/>
            <a:ext cx="720000" cy="720000"/>
          </a:xfrm>
          <a:prstGeom prst="blockArc">
            <a:avLst>
              <a:gd name="adj1" fmla="val 15938229"/>
              <a:gd name="adj2" fmla="val 0"/>
              <a:gd name="adj3" fmla="val 6166"/>
            </a:avLst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1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computr1"/>
          <p:cNvSpPr>
            <a:spLocks noEditPoints="1" noChangeArrowheads="1"/>
          </p:cNvSpPr>
          <p:nvPr/>
        </p:nvSpPr>
        <p:spPr bwMode="auto">
          <a:xfrm>
            <a:off x="922200" y="5418000"/>
            <a:ext cx="1440000" cy="1440000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5" name="Group 94"/>
          <p:cNvGrpSpPr/>
          <p:nvPr/>
        </p:nvGrpSpPr>
        <p:grpSpPr>
          <a:xfrm>
            <a:off x="1322250" y="3867150"/>
            <a:ext cx="914400" cy="914400"/>
            <a:chOff x="1584960" y="3505200"/>
            <a:chExt cx="914400" cy="914400"/>
          </a:xfrm>
        </p:grpSpPr>
        <p:sp>
          <p:nvSpPr>
            <p:cNvPr id="82" name="Rectangle 81"/>
            <p:cNvSpPr/>
            <p:nvPr/>
          </p:nvSpPr>
          <p:spPr>
            <a:xfrm>
              <a:off x="1584960" y="3505200"/>
              <a:ext cx="9144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1684020" y="3604260"/>
              <a:ext cx="720000" cy="720000"/>
              <a:chOff x="5191770" y="4572000"/>
              <a:chExt cx="720000" cy="720000"/>
            </a:xfrm>
          </p:grpSpPr>
          <p:sp>
            <p:nvSpPr>
              <p:cNvPr id="84" name="Arc 83"/>
              <p:cNvSpPr/>
              <p:nvPr/>
            </p:nvSpPr>
            <p:spPr>
              <a:xfrm>
                <a:off x="5191770" y="4572000"/>
                <a:ext cx="720000" cy="720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Arc 87"/>
              <p:cNvSpPr/>
              <p:nvPr/>
            </p:nvSpPr>
            <p:spPr>
              <a:xfrm flipH="1">
                <a:off x="5229220" y="4572000"/>
                <a:ext cx="648000" cy="648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/>
              <p:cNvSpPr/>
              <p:nvPr/>
            </p:nvSpPr>
            <p:spPr>
              <a:xfrm>
                <a:off x="5262828" y="4643438"/>
                <a:ext cx="576000" cy="576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Arc 89"/>
              <p:cNvSpPr/>
              <p:nvPr/>
            </p:nvSpPr>
            <p:spPr>
              <a:xfrm flipH="1">
                <a:off x="5299105" y="4643438"/>
                <a:ext cx="504000" cy="504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Arc 90"/>
              <p:cNvSpPr/>
              <p:nvPr/>
            </p:nvSpPr>
            <p:spPr>
              <a:xfrm flipH="1">
                <a:off x="5370839" y="4717249"/>
                <a:ext cx="360000" cy="360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/>
              <p:cNvSpPr/>
              <p:nvPr/>
            </p:nvSpPr>
            <p:spPr>
              <a:xfrm>
                <a:off x="5405438" y="4788828"/>
                <a:ext cx="288000" cy="288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Arc 92"/>
              <p:cNvSpPr/>
              <p:nvPr/>
            </p:nvSpPr>
            <p:spPr>
              <a:xfrm>
                <a:off x="5334000" y="4717249"/>
                <a:ext cx="432000" cy="432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2588532" y="4704400"/>
            <a:ext cx="510585" cy="1524950"/>
            <a:chOff x="4798332" y="4313650"/>
            <a:chExt cx="510585" cy="1524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4876800" y="4491500"/>
              <a:ext cx="360000" cy="1347100"/>
              <a:chOff x="4876800" y="4491500"/>
              <a:chExt cx="360000" cy="13471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4876800" y="4758600"/>
                <a:ext cx="360000" cy="108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ie 98"/>
              <p:cNvSpPr/>
              <p:nvPr/>
            </p:nvSpPr>
            <p:spPr>
              <a:xfrm rot="5400000">
                <a:off x="4876800" y="4580300"/>
                <a:ext cx="360000" cy="360000"/>
              </a:xfrm>
              <a:prstGeom prst="pie">
                <a:avLst>
                  <a:gd name="adj1" fmla="val 54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984800" y="4491500"/>
                <a:ext cx="144000" cy="14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798332" y="4313650"/>
              <a:ext cx="510585" cy="216000"/>
              <a:chOff x="4198575" y="3870257"/>
              <a:chExt cx="510585" cy="216000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4198575" y="3870257"/>
                <a:ext cx="216000" cy="216000"/>
                <a:chOff x="4198575" y="3870257"/>
                <a:chExt cx="216000" cy="216000"/>
              </a:xfrm>
            </p:grpSpPr>
            <p:sp>
              <p:nvSpPr>
                <p:cNvPr id="104" name="Flowchart: Connector 103"/>
                <p:cNvSpPr/>
                <p:nvPr/>
              </p:nvSpPr>
              <p:spPr>
                <a:xfrm>
                  <a:off x="4198575" y="3870257"/>
                  <a:ext cx="216000" cy="216000"/>
                </a:xfrm>
                <a:prstGeom prst="flowChartConnector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7" name="Straight Arrow Connector 106"/>
                <p:cNvCxnSpPr/>
                <p:nvPr/>
              </p:nvCxnSpPr>
              <p:spPr>
                <a:xfrm flipV="1">
                  <a:off x="4242044" y="3886200"/>
                  <a:ext cx="144000" cy="1440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oup 111"/>
              <p:cNvGrpSpPr/>
              <p:nvPr/>
            </p:nvGrpSpPr>
            <p:grpSpPr>
              <a:xfrm>
                <a:off x="4493160" y="3870257"/>
                <a:ext cx="216000" cy="216000"/>
                <a:chOff x="4198575" y="3870257"/>
                <a:chExt cx="216000" cy="216000"/>
              </a:xfrm>
            </p:grpSpPr>
            <p:sp>
              <p:nvSpPr>
                <p:cNvPr id="113" name="Flowchart: Connector 112"/>
                <p:cNvSpPr/>
                <p:nvPr/>
              </p:nvSpPr>
              <p:spPr>
                <a:xfrm>
                  <a:off x="4198575" y="3870257"/>
                  <a:ext cx="216000" cy="216000"/>
                </a:xfrm>
                <a:prstGeom prst="flowChartConnector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4" name="Straight Arrow Connector 113"/>
                <p:cNvCxnSpPr/>
                <p:nvPr/>
              </p:nvCxnSpPr>
              <p:spPr>
                <a:xfrm flipV="1">
                  <a:off x="4242044" y="3886200"/>
                  <a:ext cx="144000" cy="1440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6" name="Straight Connector 115"/>
              <p:cNvCxnSpPr>
                <a:stCxn id="104" idx="6"/>
                <a:endCxn id="113" idx="2"/>
              </p:cNvCxnSpPr>
              <p:nvPr/>
            </p:nvCxnSpPr>
            <p:spPr>
              <a:xfrm>
                <a:off x="4414575" y="3978257"/>
                <a:ext cx="7858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0" name="Rectangle 119"/>
          <p:cNvSpPr/>
          <p:nvPr/>
        </p:nvSpPr>
        <p:spPr>
          <a:xfrm rot="10800000">
            <a:off x="3346200" y="4723220"/>
            <a:ext cx="54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/>
          <p:cNvGrpSpPr/>
          <p:nvPr/>
        </p:nvGrpSpPr>
        <p:grpSpPr>
          <a:xfrm>
            <a:off x="4135800" y="4472421"/>
            <a:ext cx="360000" cy="430800"/>
            <a:chOff x="6539400" y="4051200"/>
            <a:chExt cx="360000" cy="430800"/>
          </a:xfrm>
        </p:grpSpPr>
        <p:sp>
          <p:nvSpPr>
            <p:cNvPr id="122" name="Flowchart: Collate 121"/>
            <p:cNvSpPr/>
            <p:nvPr/>
          </p:nvSpPr>
          <p:spPr>
            <a:xfrm rot="16200000">
              <a:off x="6629400" y="4212000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6611400" y="4051200"/>
              <a:ext cx="216000" cy="216000"/>
              <a:chOff x="4198575" y="3870257"/>
              <a:chExt cx="216000" cy="216000"/>
            </a:xfrm>
          </p:grpSpPr>
          <p:sp>
            <p:nvSpPr>
              <p:cNvPr id="130" name="Flowchart: Connector 129"/>
              <p:cNvSpPr/>
              <p:nvPr/>
            </p:nvSpPr>
            <p:spPr>
              <a:xfrm>
                <a:off x="4198575" y="3870257"/>
                <a:ext cx="216000" cy="216000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Arrow Connector 130"/>
              <p:cNvCxnSpPr/>
              <p:nvPr/>
            </p:nvCxnSpPr>
            <p:spPr>
              <a:xfrm flipV="1">
                <a:off x="4242044" y="3886200"/>
                <a:ext cx="144000" cy="144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3" name="Straight Connector 132"/>
            <p:cNvCxnSpPr>
              <a:stCxn id="130" idx="4"/>
              <a:endCxn id="122" idx="1"/>
            </p:cNvCxnSpPr>
            <p:nvPr/>
          </p:nvCxnSpPr>
          <p:spPr>
            <a:xfrm>
              <a:off x="6719400" y="4267200"/>
              <a:ext cx="0" cy="12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>
            <a:stCxn id="5" idx="0"/>
            <a:endCxn id="23" idx="3"/>
          </p:cNvCxnSpPr>
          <p:nvPr/>
        </p:nvCxnSpPr>
        <p:spPr>
          <a:xfrm flipV="1">
            <a:off x="6146925" y="5134490"/>
            <a:ext cx="0" cy="3075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23" idx="1"/>
            <a:endCxn id="7" idx="3"/>
          </p:cNvCxnSpPr>
          <p:nvPr/>
        </p:nvCxnSpPr>
        <p:spPr>
          <a:xfrm flipV="1">
            <a:off x="6146925" y="477449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40" idx="2"/>
            <a:endCxn id="51" idx="0"/>
          </p:cNvCxnSpPr>
          <p:nvPr/>
        </p:nvCxnSpPr>
        <p:spPr>
          <a:xfrm flipV="1">
            <a:off x="6154786" y="2712033"/>
            <a:ext cx="1050" cy="40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51" idx="2"/>
            <a:endCxn id="48" idx="0"/>
          </p:cNvCxnSpPr>
          <p:nvPr/>
        </p:nvCxnSpPr>
        <p:spPr>
          <a:xfrm flipH="1" flipV="1">
            <a:off x="6152658" y="1950033"/>
            <a:ext cx="3178" cy="40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>
            <a:stCxn id="48" idx="2"/>
            <a:endCxn id="66" idx="0"/>
          </p:cNvCxnSpPr>
          <p:nvPr/>
        </p:nvCxnSpPr>
        <p:spPr>
          <a:xfrm rot="16200000" flipH="1" flipV="1">
            <a:off x="5101641" y="1464917"/>
            <a:ext cx="925902" cy="1176133"/>
          </a:xfrm>
          <a:prstGeom prst="bentConnector3">
            <a:avLst>
              <a:gd name="adj1" fmla="val -2468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Elbow Connector 187"/>
          <p:cNvCxnSpPr>
            <a:stCxn id="63" idx="0"/>
            <a:endCxn id="53" idx="6"/>
          </p:cNvCxnSpPr>
          <p:nvPr/>
        </p:nvCxnSpPr>
        <p:spPr>
          <a:xfrm rot="16200000" flipV="1">
            <a:off x="3132286" y="765389"/>
            <a:ext cx="983324" cy="219964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13" idx="6"/>
            <a:endCxn id="120" idx="3"/>
          </p:cNvCxnSpPr>
          <p:nvPr/>
        </p:nvCxnSpPr>
        <p:spPr>
          <a:xfrm>
            <a:off x="3099117" y="4812400"/>
            <a:ext cx="247083" cy="8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120" idx="1"/>
            <a:endCxn id="122" idx="0"/>
          </p:cNvCxnSpPr>
          <p:nvPr/>
        </p:nvCxnSpPr>
        <p:spPr>
          <a:xfrm>
            <a:off x="3886200" y="4813220"/>
            <a:ext cx="2496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Elbow Connector 205"/>
          <p:cNvCxnSpPr>
            <a:stCxn id="122" idx="2"/>
            <a:endCxn id="65" idx="4"/>
          </p:cNvCxnSpPr>
          <p:nvPr/>
        </p:nvCxnSpPr>
        <p:spPr>
          <a:xfrm flipV="1">
            <a:off x="4495800" y="3001369"/>
            <a:ext cx="227970" cy="181185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ight Arrow 207"/>
          <p:cNvSpPr/>
          <p:nvPr/>
        </p:nvSpPr>
        <p:spPr>
          <a:xfrm>
            <a:off x="4639650" y="2618250"/>
            <a:ext cx="180000" cy="144000"/>
          </a:xfrm>
          <a:prstGeom prst="right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Elbow Connector 235"/>
          <p:cNvCxnSpPr>
            <a:stCxn id="67" idx="6"/>
          </p:cNvCxnSpPr>
          <p:nvPr/>
        </p:nvCxnSpPr>
        <p:spPr>
          <a:xfrm flipH="1">
            <a:off x="4572000" y="2833399"/>
            <a:ext cx="440525" cy="500351"/>
          </a:xfrm>
          <a:prstGeom prst="bentConnector4">
            <a:avLst>
              <a:gd name="adj1" fmla="val -83245"/>
              <a:gd name="adj2" fmla="val 9976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80" idx="0"/>
            <a:endCxn id="76" idx="2"/>
          </p:cNvCxnSpPr>
          <p:nvPr/>
        </p:nvCxnSpPr>
        <p:spPr>
          <a:xfrm rot="10800000" flipH="1">
            <a:off x="4172877" y="2551936"/>
            <a:ext cx="263389" cy="485041"/>
          </a:xfrm>
          <a:prstGeom prst="bentConnector3">
            <a:avLst>
              <a:gd name="adj1" fmla="val 85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Elbow Connector 254"/>
          <p:cNvCxnSpPr>
            <a:stCxn id="75" idx="2"/>
            <a:endCxn id="92" idx="0"/>
          </p:cNvCxnSpPr>
          <p:nvPr/>
        </p:nvCxnSpPr>
        <p:spPr>
          <a:xfrm rot="10800000" flipV="1">
            <a:off x="1778979" y="2833398"/>
            <a:ext cx="2657289" cy="1349639"/>
          </a:xfrm>
          <a:prstGeom prst="bentConnector3">
            <a:avLst>
              <a:gd name="adj1" fmla="val 10004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82" idx="2"/>
          </p:cNvCxnSpPr>
          <p:nvPr/>
        </p:nvCxnSpPr>
        <p:spPr>
          <a:xfrm>
            <a:off x="1779450" y="4781550"/>
            <a:ext cx="3310" cy="6364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84" idx="2"/>
          </p:cNvCxnSpPr>
          <p:nvPr/>
        </p:nvCxnSpPr>
        <p:spPr>
          <a:xfrm flipH="1">
            <a:off x="609600" y="4686210"/>
            <a:ext cx="11720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>
            <a:stCxn id="53" idx="2"/>
          </p:cNvCxnSpPr>
          <p:nvPr/>
        </p:nvCxnSpPr>
        <p:spPr>
          <a:xfrm flipH="1" flipV="1">
            <a:off x="762000" y="1373154"/>
            <a:ext cx="1042125" cy="3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Group 280"/>
          <p:cNvGrpSpPr/>
          <p:nvPr/>
        </p:nvGrpSpPr>
        <p:grpSpPr>
          <a:xfrm>
            <a:off x="6074437" y="5246683"/>
            <a:ext cx="139238" cy="72991"/>
            <a:chOff x="8467162" y="1806809"/>
            <a:chExt cx="139238" cy="72991"/>
          </a:xfrm>
        </p:grpSpPr>
        <p:cxnSp>
          <p:nvCxnSpPr>
            <p:cNvPr id="276" name="Straight Connector 275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Group 281"/>
          <p:cNvGrpSpPr/>
          <p:nvPr/>
        </p:nvGrpSpPr>
        <p:grpSpPr>
          <a:xfrm rot="16200000">
            <a:off x="3868788" y="1340299"/>
            <a:ext cx="139238" cy="72991"/>
            <a:chOff x="8467162" y="1806809"/>
            <a:chExt cx="139238" cy="72991"/>
          </a:xfrm>
        </p:grpSpPr>
        <p:cxnSp>
          <p:nvCxnSpPr>
            <p:cNvPr id="283" name="Straight Connector 282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6085420" y="3723633"/>
            <a:ext cx="139238" cy="72991"/>
            <a:chOff x="8467162" y="1806809"/>
            <a:chExt cx="139238" cy="72991"/>
          </a:xfrm>
        </p:grpSpPr>
        <p:cxnSp>
          <p:nvCxnSpPr>
            <p:cNvPr id="289" name="Straight Connector 288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4" name="Group 293"/>
          <p:cNvGrpSpPr/>
          <p:nvPr/>
        </p:nvGrpSpPr>
        <p:grpSpPr>
          <a:xfrm rot="16200000">
            <a:off x="5456485" y="1333621"/>
            <a:ext cx="139238" cy="72991"/>
            <a:chOff x="8467162" y="1806809"/>
            <a:chExt cx="139238" cy="72991"/>
          </a:xfrm>
        </p:grpSpPr>
        <p:cxnSp>
          <p:nvCxnSpPr>
            <p:cNvPr id="295" name="Straight Connector 294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" name="Group 296"/>
          <p:cNvGrpSpPr/>
          <p:nvPr/>
        </p:nvGrpSpPr>
        <p:grpSpPr>
          <a:xfrm rot="16200000">
            <a:off x="1126011" y="1340299"/>
            <a:ext cx="139238" cy="72991"/>
            <a:chOff x="8467162" y="1806809"/>
            <a:chExt cx="139238" cy="72991"/>
          </a:xfrm>
        </p:grpSpPr>
        <p:cxnSp>
          <p:nvCxnSpPr>
            <p:cNvPr id="298" name="Straight Connector 297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0" name="Group 299"/>
          <p:cNvGrpSpPr/>
          <p:nvPr/>
        </p:nvGrpSpPr>
        <p:grpSpPr>
          <a:xfrm rot="16200000">
            <a:off x="2821807" y="2793706"/>
            <a:ext cx="139238" cy="72991"/>
            <a:chOff x="8467162" y="1806809"/>
            <a:chExt cx="139238" cy="72991"/>
          </a:xfrm>
        </p:grpSpPr>
        <p:cxnSp>
          <p:nvCxnSpPr>
            <p:cNvPr id="301" name="Straight Connector 300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/>
          <p:cNvGrpSpPr/>
          <p:nvPr/>
        </p:nvGrpSpPr>
        <p:grpSpPr>
          <a:xfrm rot="5400000" flipH="1">
            <a:off x="3180312" y="4773524"/>
            <a:ext cx="139238" cy="72991"/>
            <a:chOff x="8467162" y="1806809"/>
            <a:chExt cx="139238" cy="72991"/>
          </a:xfrm>
        </p:grpSpPr>
        <p:cxnSp>
          <p:nvCxnSpPr>
            <p:cNvPr id="304" name="Straight Connector 303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6" name="Group 305"/>
          <p:cNvGrpSpPr/>
          <p:nvPr/>
        </p:nvGrpSpPr>
        <p:grpSpPr>
          <a:xfrm flipH="1">
            <a:off x="4651142" y="4016681"/>
            <a:ext cx="139238" cy="72991"/>
            <a:chOff x="8467162" y="1806809"/>
            <a:chExt cx="139238" cy="72991"/>
          </a:xfrm>
        </p:grpSpPr>
        <p:cxnSp>
          <p:nvCxnSpPr>
            <p:cNvPr id="307" name="Straight Connector 306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" name="Group 308"/>
          <p:cNvGrpSpPr/>
          <p:nvPr/>
        </p:nvGrpSpPr>
        <p:grpSpPr>
          <a:xfrm rot="16200000">
            <a:off x="852580" y="4646191"/>
            <a:ext cx="139238" cy="72991"/>
            <a:chOff x="8467162" y="1806809"/>
            <a:chExt cx="139238" cy="72991"/>
          </a:xfrm>
        </p:grpSpPr>
        <p:cxnSp>
          <p:nvCxnSpPr>
            <p:cNvPr id="310" name="Straight Connector 309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 311"/>
          <p:cNvGrpSpPr/>
          <p:nvPr/>
        </p:nvGrpSpPr>
        <p:grpSpPr>
          <a:xfrm>
            <a:off x="4653037" y="1713555"/>
            <a:ext cx="139238" cy="72991"/>
            <a:chOff x="8467162" y="1806809"/>
            <a:chExt cx="139238" cy="72991"/>
          </a:xfrm>
        </p:grpSpPr>
        <p:cxnSp>
          <p:nvCxnSpPr>
            <p:cNvPr id="313" name="Straight Connector 312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3" name="Arc 322"/>
          <p:cNvSpPr/>
          <p:nvPr/>
        </p:nvSpPr>
        <p:spPr>
          <a:xfrm rot="10800000">
            <a:off x="4421450" y="2406650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Arc 323"/>
          <p:cNvSpPr/>
          <p:nvPr/>
        </p:nvSpPr>
        <p:spPr>
          <a:xfrm rot="-3600000">
            <a:off x="4429099" y="2398100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Arc 324"/>
          <p:cNvSpPr/>
          <p:nvPr/>
        </p:nvSpPr>
        <p:spPr>
          <a:xfrm rot="3600000">
            <a:off x="4448816" y="2404116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6" name="Group 325"/>
          <p:cNvGrpSpPr/>
          <p:nvPr/>
        </p:nvGrpSpPr>
        <p:grpSpPr>
          <a:xfrm rot="16200000">
            <a:off x="4999285" y="3296692"/>
            <a:ext cx="139238" cy="72991"/>
            <a:chOff x="8467162" y="1806809"/>
            <a:chExt cx="139238" cy="72991"/>
          </a:xfrm>
        </p:grpSpPr>
        <p:cxnSp>
          <p:nvCxnSpPr>
            <p:cNvPr id="327" name="Straight Connector 326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9" name="Group 328"/>
          <p:cNvGrpSpPr/>
          <p:nvPr/>
        </p:nvGrpSpPr>
        <p:grpSpPr>
          <a:xfrm>
            <a:off x="4104147" y="2647950"/>
            <a:ext cx="139238" cy="72991"/>
            <a:chOff x="8467162" y="1806809"/>
            <a:chExt cx="139238" cy="72991"/>
          </a:xfrm>
        </p:grpSpPr>
        <p:cxnSp>
          <p:nvCxnSpPr>
            <p:cNvPr id="330" name="Straight Connector 329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6" name="TextBox 335"/>
          <p:cNvSpPr txBox="1"/>
          <p:nvPr/>
        </p:nvSpPr>
        <p:spPr>
          <a:xfrm>
            <a:off x="7993236" y="1014416"/>
            <a:ext cx="11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Position A</a:t>
            </a:r>
            <a:endParaRPr lang="en-US" b="1" dirty="0"/>
          </a:p>
        </p:txBody>
      </p:sp>
      <p:sp>
        <p:nvSpPr>
          <p:cNvPr id="337" name="Rectangle 336"/>
          <p:cNvSpPr/>
          <p:nvPr/>
        </p:nvSpPr>
        <p:spPr>
          <a:xfrm>
            <a:off x="4708525" y="334168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/>
          <p:nvPr/>
        </p:nvSpPr>
        <p:spPr>
          <a:xfrm>
            <a:off x="4708525" y="3291681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Rectangle 338"/>
          <p:cNvSpPr/>
          <p:nvPr/>
        </p:nvSpPr>
        <p:spPr>
          <a:xfrm>
            <a:off x="4133848" y="2816740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/>
        </p:nvSpPr>
        <p:spPr>
          <a:xfrm>
            <a:off x="4181476" y="281701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TextBox 340"/>
          <p:cNvSpPr txBox="1"/>
          <p:nvPr/>
        </p:nvSpPr>
        <p:spPr>
          <a:xfrm>
            <a:off x="1362323" y="1712993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Vacuum Pump</a:t>
            </a:r>
            <a:endParaRPr lang="en-US" dirty="0"/>
          </a:p>
        </p:txBody>
      </p:sp>
      <p:sp>
        <p:nvSpPr>
          <p:cNvPr id="342" name="TextBox 341"/>
          <p:cNvSpPr txBox="1"/>
          <p:nvPr/>
        </p:nvSpPr>
        <p:spPr>
          <a:xfrm>
            <a:off x="3188476" y="2036143"/>
            <a:ext cx="129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Port Valve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2968019" y="3172041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Loop</a:t>
            </a:r>
            <a:endParaRPr lang="en-US" dirty="0"/>
          </a:p>
        </p:txBody>
      </p:sp>
      <p:sp>
        <p:nvSpPr>
          <p:cNvPr id="344" name="TextBox 343"/>
          <p:cNvSpPr txBox="1"/>
          <p:nvPr/>
        </p:nvSpPr>
        <p:spPr>
          <a:xfrm>
            <a:off x="850790" y="388409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GC</a:t>
            </a:r>
            <a:endParaRPr lang="en-US" dirty="0"/>
          </a:p>
        </p:txBody>
      </p:sp>
      <p:sp>
        <p:nvSpPr>
          <p:cNvPr id="345" name="TextBox 344"/>
          <p:cNvSpPr txBox="1"/>
          <p:nvPr/>
        </p:nvSpPr>
        <p:spPr>
          <a:xfrm>
            <a:off x="530984" y="568935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346" name="TextBox 345"/>
          <p:cNvSpPr txBox="1"/>
          <p:nvPr/>
        </p:nvSpPr>
        <p:spPr>
          <a:xfrm>
            <a:off x="3013211" y="5953334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Carrier Gas</a:t>
            </a:r>
            <a:endParaRPr lang="en-US" dirty="0"/>
          </a:p>
        </p:txBody>
      </p:sp>
      <p:sp>
        <p:nvSpPr>
          <p:cNvPr id="347" name="TextBox 346"/>
          <p:cNvSpPr txBox="1"/>
          <p:nvPr/>
        </p:nvSpPr>
        <p:spPr>
          <a:xfrm>
            <a:off x="2198550" y="4396234"/>
            <a:ext cx="1089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Regulator</a:t>
            </a:r>
            <a:endParaRPr lang="en-US" dirty="0"/>
          </a:p>
        </p:txBody>
      </p:sp>
      <p:sp>
        <p:nvSpPr>
          <p:cNvPr id="348" name="TextBox 347"/>
          <p:cNvSpPr txBox="1"/>
          <p:nvPr/>
        </p:nvSpPr>
        <p:spPr>
          <a:xfrm>
            <a:off x="3483810" y="4915109"/>
            <a:ext cx="198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 Controller</a:t>
            </a:r>
            <a:endParaRPr lang="en-US" dirty="0"/>
          </a:p>
        </p:txBody>
      </p:sp>
      <p:sp>
        <p:nvSpPr>
          <p:cNvPr id="349" name="TextBox 348"/>
          <p:cNvSpPr txBox="1"/>
          <p:nvPr/>
        </p:nvSpPr>
        <p:spPr>
          <a:xfrm>
            <a:off x="2819400" y="4183618"/>
            <a:ext cx="151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Universal Trap</a:t>
            </a:r>
            <a:endParaRPr lang="en-US" dirty="0"/>
          </a:p>
        </p:txBody>
      </p:sp>
      <p:sp>
        <p:nvSpPr>
          <p:cNvPr id="353" name="TextBox 352"/>
          <p:cNvSpPr txBox="1"/>
          <p:nvPr/>
        </p:nvSpPr>
        <p:spPr>
          <a:xfrm>
            <a:off x="6429161" y="4434305"/>
            <a:ext cx="1493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Moisture Trap</a:t>
            </a:r>
            <a:endParaRPr lang="en-US" dirty="0"/>
          </a:p>
        </p:txBody>
      </p:sp>
      <p:sp>
        <p:nvSpPr>
          <p:cNvPr id="354" name="TextBox 353"/>
          <p:cNvSpPr txBox="1"/>
          <p:nvPr/>
        </p:nvSpPr>
        <p:spPr>
          <a:xfrm>
            <a:off x="6429161" y="4901076"/>
            <a:ext cx="1145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Soot Filter</a:t>
            </a:r>
            <a:endParaRPr lang="en-US" dirty="0"/>
          </a:p>
        </p:txBody>
      </p:sp>
      <p:sp>
        <p:nvSpPr>
          <p:cNvPr id="355" name="TextBox 354"/>
          <p:cNvSpPr txBox="1"/>
          <p:nvPr/>
        </p:nvSpPr>
        <p:spPr>
          <a:xfrm>
            <a:off x="6429161" y="5617367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Probe</a:t>
            </a:r>
            <a:endParaRPr lang="en-US" dirty="0"/>
          </a:p>
        </p:txBody>
      </p:sp>
      <p:cxnSp>
        <p:nvCxnSpPr>
          <p:cNvPr id="132" name="Straight Connector 131"/>
          <p:cNvCxnSpPr/>
          <p:nvPr/>
        </p:nvCxnSpPr>
        <p:spPr>
          <a:xfrm flipV="1">
            <a:off x="6153448" y="3657600"/>
            <a:ext cx="1050" cy="57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48988" y="342900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10µL</a:t>
            </a:r>
            <a:endParaRPr lang="en-US" dirty="0"/>
          </a:p>
        </p:txBody>
      </p:sp>
      <p:sp>
        <p:nvSpPr>
          <p:cNvPr id="1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7886"/>
          </a:xfrm>
        </p:spPr>
        <p:txBody>
          <a:bodyPr/>
          <a:lstStyle/>
          <a:p>
            <a:r>
              <a:rPr lang="en-US" dirty="0" smtClean="0"/>
              <a:t>Injector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81800" y="2586033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Isokinetic sampling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6046786" y="3114033"/>
            <a:ext cx="216000" cy="540000"/>
            <a:chOff x="8699400" y="1752600"/>
            <a:chExt cx="216000" cy="540000"/>
          </a:xfrm>
        </p:grpSpPr>
        <p:sp>
          <p:nvSpPr>
            <p:cNvPr id="40" name="Trapezoid 39"/>
            <p:cNvSpPr/>
            <p:nvPr/>
          </p:nvSpPr>
          <p:spPr>
            <a:xfrm flipV="1">
              <a:off x="8699400" y="1752600"/>
              <a:ext cx="216000" cy="540000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8753400" y="1929139"/>
              <a:ext cx="108000" cy="1080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062658" y="1590033"/>
            <a:ext cx="180000" cy="360000"/>
            <a:chOff x="6019800" y="1511090"/>
            <a:chExt cx="180000" cy="360000"/>
          </a:xfrm>
        </p:grpSpPr>
        <p:sp>
          <p:nvSpPr>
            <p:cNvPr id="48" name="Flowchart: Collate 47"/>
            <p:cNvSpPr/>
            <p:nvPr/>
          </p:nvSpPr>
          <p:spPr>
            <a:xfrm rot="10800000">
              <a:off x="6019800" y="1511090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055800" y="163708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065836" y="2352033"/>
            <a:ext cx="248775" cy="360000"/>
            <a:chOff x="7010400" y="1406009"/>
            <a:chExt cx="248775" cy="360000"/>
          </a:xfrm>
        </p:grpSpPr>
        <p:sp>
          <p:nvSpPr>
            <p:cNvPr id="51" name="Flowchart: Collate 50"/>
            <p:cNvSpPr/>
            <p:nvPr/>
          </p:nvSpPr>
          <p:spPr>
            <a:xfrm rot="10800000">
              <a:off x="7010400" y="1406009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Isosceles Triangle 51"/>
            <p:cNvSpPr/>
            <p:nvPr/>
          </p:nvSpPr>
          <p:spPr>
            <a:xfrm rot="16200000">
              <a:off x="7133175" y="1514009"/>
              <a:ext cx="108000" cy="144000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04125" y="1013550"/>
            <a:ext cx="720000" cy="720000"/>
            <a:chOff x="685800" y="1011204"/>
            <a:chExt cx="720000" cy="720000"/>
          </a:xfrm>
        </p:grpSpPr>
        <p:sp>
          <p:nvSpPr>
            <p:cNvPr id="53" name="Oval 52"/>
            <p:cNvSpPr/>
            <p:nvPr/>
          </p:nvSpPr>
          <p:spPr>
            <a:xfrm>
              <a:off x="685800" y="1011204"/>
              <a:ext cx="720000" cy="72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711200" y="1141755"/>
              <a:ext cx="604800" cy="1272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711200" y="1461446"/>
              <a:ext cx="604800" cy="12727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4255770" y="2211750"/>
            <a:ext cx="936000" cy="936000"/>
            <a:chOff x="4255770" y="1849800"/>
            <a:chExt cx="936000" cy="936000"/>
          </a:xfrm>
        </p:grpSpPr>
        <p:sp>
          <p:nvSpPr>
            <p:cNvPr id="62" name="Oval 61"/>
            <p:cNvSpPr/>
            <p:nvPr/>
          </p:nvSpPr>
          <p:spPr>
            <a:xfrm>
              <a:off x="4255770" y="1849800"/>
              <a:ext cx="936000" cy="93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4687770" y="1994924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lowchart: Connector 64"/>
            <p:cNvSpPr/>
            <p:nvPr/>
          </p:nvSpPr>
          <p:spPr>
            <a:xfrm>
              <a:off x="4687770" y="256741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lowchart: Connector 66"/>
            <p:cNvSpPr/>
            <p:nvPr/>
          </p:nvSpPr>
          <p:spPr>
            <a:xfrm>
              <a:off x="4940525" y="243544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lowchart: Connector 65"/>
            <p:cNvSpPr/>
            <p:nvPr/>
          </p:nvSpPr>
          <p:spPr>
            <a:xfrm>
              <a:off x="4940525" y="2153985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4436267" y="2435449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4436267" y="2153985"/>
              <a:ext cx="72000" cy="7200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Block Arc 79"/>
          <p:cNvSpPr/>
          <p:nvPr/>
        </p:nvSpPr>
        <p:spPr>
          <a:xfrm>
            <a:off x="3838575" y="3013800"/>
            <a:ext cx="720000" cy="720000"/>
          </a:xfrm>
          <a:prstGeom prst="blockArc">
            <a:avLst>
              <a:gd name="adj1" fmla="val 15938229"/>
              <a:gd name="adj2" fmla="val 0"/>
              <a:gd name="adj3" fmla="val 6166"/>
            </a:avLst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11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computr1"/>
          <p:cNvSpPr>
            <a:spLocks noEditPoints="1" noChangeArrowheads="1"/>
          </p:cNvSpPr>
          <p:nvPr/>
        </p:nvSpPr>
        <p:spPr bwMode="auto">
          <a:xfrm>
            <a:off x="922200" y="5418000"/>
            <a:ext cx="1440000" cy="1440000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35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5" name="Group 94"/>
          <p:cNvGrpSpPr/>
          <p:nvPr/>
        </p:nvGrpSpPr>
        <p:grpSpPr>
          <a:xfrm>
            <a:off x="1322250" y="3867150"/>
            <a:ext cx="914400" cy="914400"/>
            <a:chOff x="1584960" y="3505200"/>
            <a:chExt cx="914400" cy="914400"/>
          </a:xfrm>
        </p:grpSpPr>
        <p:sp>
          <p:nvSpPr>
            <p:cNvPr id="82" name="Rectangle 81"/>
            <p:cNvSpPr/>
            <p:nvPr/>
          </p:nvSpPr>
          <p:spPr>
            <a:xfrm>
              <a:off x="1584960" y="3505200"/>
              <a:ext cx="9144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1684020" y="3604260"/>
              <a:ext cx="720000" cy="720000"/>
              <a:chOff x="5191770" y="4572000"/>
              <a:chExt cx="720000" cy="720000"/>
            </a:xfrm>
          </p:grpSpPr>
          <p:sp>
            <p:nvSpPr>
              <p:cNvPr id="84" name="Arc 83"/>
              <p:cNvSpPr/>
              <p:nvPr/>
            </p:nvSpPr>
            <p:spPr>
              <a:xfrm>
                <a:off x="5191770" y="4572000"/>
                <a:ext cx="720000" cy="720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Arc 87"/>
              <p:cNvSpPr/>
              <p:nvPr/>
            </p:nvSpPr>
            <p:spPr>
              <a:xfrm flipH="1">
                <a:off x="5229220" y="4572000"/>
                <a:ext cx="648000" cy="648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Arc 88"/>
              <p:cNvSpPr/>
              <p:nvPr/>
            </p:nvSpPr>
            <p:spPr>
              <a:xfrm>
                <a:off x="5262828" y="4643438"/>
                <a:ext cx="576000" cy="576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Arc 89"/>
              <p:cNvSpPr/>
              <p:nvPr/>
            </p:nvSpPr>
            <p:spPr>
              <a:xfrm flipH="1">
                <a:off x="5299105" y="4643438"/>
                <a:ext cx="504000" cy="504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Arc 90"/>
              <p:cNvSpPr/>
              <p:nvPr/>
            </p:nvSpPr>
            <p:spPr>
              <a:xfrm flipH="1">
                <a:off x="5370839" y="4717249"/>
                <a:ext cx="360000" cy="360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Arc 91"/>
              <p:cNvSpPr/>
              <p:nvPr/>
            </p:nvSpPr>
            <p:spPr>
              <a:xfrm>
                <a:off x="5405438" y="4788828"/>
                <a:ext cx="288000" cy="288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Arc 92"/>
              <p:cNvSpPr/>
              <p:nvPr/>
            </p:nvSpPr>
            <p:spPr>
              <a:xfrm>
                <a:off x="5334000" y="4717249"/>
                <a:ext cx="432000" cy="432000"/>
              </a:xfrm>
              <a:prstGeom prst="arc">
                <a:avLst>
                  <a:gd name="adj1" fmla="val 16200000"/>
                  <a:gd name="adj2" fmla="val 5396641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2588532" y="4704400"/>
            <a:ext cx="510585" cy="1524950"/>
            <a:chOff x="4798332" y="4313650"/>
            <a:chExt cx="510585" cy="1524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4876800" y="4491500"/>
              <a:ext cx="360000" cy="1347100"/>
              <a:chOff x="4876800" y="4491500"/>
              <a:chExt cx="360000" cy="13471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4876800" y="4758600"/>
                <a:ext cx="360000" cy="1080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Pie 98"/>
              <p:cNvSpPr/>
              <p:nvPr/>
            </p:nvSpPr>
            <p:spPr>
              <a:xfrm rot="5400000">
                <a:off x="4876800" y="4580300"/>
                <a:ext cx="360000" cy="360000"/>
              </a:xfrm>
              <a:prstGeom prst="pie">
                <a:avLst>
                  <a:gd name="adj1" fmla="val 5400000"/>
                  <a:gd name="adj2" fmla="val 1620000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4984800" y="4491500"/>
                <a:ext cx="144000" cy="14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798332" y="4313650"/>
              <a:ext cx="510585" cy="216000"/>
              <a:chOff x="4198575" y="3870257"/>
              <a:chExt cx="510585" cy="216000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4198575" y="3870257"/>
                <a:ext cx="216000" cy="216000"/>
                <a:chOff x="4198575" y="3870257"/>
                <a:chExt cx="216000" cy="216000"/>
              </a:xfrm>
            </p:grpSpPr>
            <p:sp>
              <p:nvSpPr>
                <p:cNvPr id="104" name="Flowchart: Connector 103"/>
                <p:cNvSpPr/>
                <p:nvPr/>
              </p:nvSpPr>
              <p:spPr>
                <a:xfrm>
                  <a:off x="4198575" y="3870257"/>
                  <a:ext cx="216000" cy="216000"/>
                </a:xfrm>
                <a:prstGeom prst="flowChartConnector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7" name="Straight Arrow Connector 106"/>
                <p:cNvCxnSpPr/>
                <p:nvPr/>
              </p:nvCxnSpPr>
              <p:spPr>
                <a:xfrm flipV="1">
                  <a:off x="4242044" y="3886200"/>
                  <a:ext cx="144000" cy="1440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oup 111"/>
              <p:cNvGrpSpPr/>
              <p:nvPr/>
            </p:nvGrpSpPr>
            <p:grpSpPr>
              <a:xfrm>
                <a:off x="4493160" y="3870257"/>
                <a:ext cx="216000" cy="216000"/>
                <a:chOff x="4198575" y="3870257"/>
                <a:chExt cx="216000" cy="216000"/>
              </a:xfrm>
            </p:grpSpPr>
            <p:sp>
              <p:nvSpPr>
                <p:cNvPr id="113" name="Flowchart: Connector 112"/>
                <p:cNvSpPr/>
                <p:nvPr/>
              </p:nvSpPr>
              <p:spPr>
                <a:xfrm>
                  <a:off x="4198575" y="3870257"/>
                  <a:ext cx="216000" cy="216000"/>
                </a:xfrm>
                <a:prstGeom prst="flowChartConnector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4" name="Straight Arrow Connector 113"/>
                <p:cNvCxnSpPr/>
                <p:nvPr/>
              </p:nvCxnSpPr>
              <p:spPr>
                <a:xfrm flipV="1">
                  <a:off x="4242044" y="3886200"/>
                  <a:ext cx="144000" cy="1440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6" name="Straight Connector 115"/>
              <p:cNvCxnSpPr>
                <a:stCxn id="104" idx="6"/>
                <a:endCxn id="113" idx="2"/>
              </p:cNvCxnSpPr>
              <p:nvPr/>
            </p:nvCxnSpPr>
            <p:spPr>
              <a:xfrm>
                <a:off x="4414575" y="3978257"/>
                <a:ext cx="7858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0" name="Rectangle 119"/>
          <p:cNvSpPr/>
          <p:nvPr/>
        </p:nvSpPr>
        <p:spPr>
          <a:xfrm rot="10800000">
            <a:off x="3346200" y="4723220"/>
            <a:ext cx="54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/>
          <p:cNvGrpSpPr/>
          <p:nvPr/>
        </p:nvGrpSpPr>
        <p:grpSpPr>
          <a:xfrm>
            <a:off x="4135800" y="4472421"/>
            <a:ext cx="360000" cy="430800"/>
            <a:chOff x="6539400" y="4051200"/>
            <a:chExt cx="360000" cy="430800"/>
          </a:xfrm>
        </p:grpSpPr>
        <p:sp>
          <p:nvSpPr>
            <p:cNvPr id="122" name="Flowchart: Collate 121"/>
            <p:cNvSpPr/>
            <p:nvPr/>
          </p:nvSpPr>
          <p:spPr>
            <a:xfrm rot="16200000">
              <a:off x="6629400" y="4212000"/>
              <a:ext cx="180000" cy="360000"/>
            </a:xfrm>
            <a:prstGeom prst="flowChartCollat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6611400" y="4051200"/>
              <a:ext cx="216000" cy="216000"/>
              <a:chOff x="4198575" y="3870257"/>
              <a:chExt cx="216000" cy="216000"/>
            </a:xfrm>
          </p:grpSpPr>
          <p:sp>
            <p:nvSpPr>
              <p:cNvPr id="130" name="Flowchart: Connector 129"/>
              <p:cNvSpPr/>
              <p:nvPr/>
            </p:nvSpPr>
            <p:spPr>
              <a:xfrm>
                <a:off x="4198575" y="3870257"/>
                <a:ext cx="216000" cy="216000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Arrow Connector 130"/>
              <p:cNvCxnSpPr/>
              <p:nvPr/>
            </p:nvCxnSpPr>
            <p:spPr>
              <a:xfrm flipV="1">
                <a:off x="4242044" y="3886200"/>
                <a:ext cx="144000" cy="144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3" name="Straight Connector 132"/>
            <p:cNvCxnSpPr>
              <a:stCxn id="130" idx="4"/>
              <a:endCxn id="122" idx="1"/>
            </p:cNvCxnSpPr>
            <p:nvPr/>
          </p:nvCxnSpPr>
          <p:spPr>
            <a:xfrm>
              <a:off x="6719400" y="4267200"/>
              <a:ext cx="0" cy="12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4" name="Straight Connector 153"/>
          <p:cNvCxnSpPr>
            <a:stCxn id="40" idx="2"/>
            <a:endCxn id="51" idx="0"/>
          </p:cNvCxnSpPr>
          <p:nvPr/>
        </p:nvCxnSpPr>
        <p:spPr>
          <a:xfrm flipV="1">
            <a:off x="6154786" y="2712033"/>
            <a:ext cx="1050" cy="40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51" idx="2"/>
            <a:endCxn id="48" idx="0"/>
          </p:cNvCxnSpPr>
          <p:nvPr/>
        </p:nvCxnSpPr>
        <p:spPr>
          <a:xfrm flipH="1" flipV="1">
            <a:off x="6152658" y="1950033"/>
            <a:ext cx="3178" cy="40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>
            <a:stCxn id="48" idx="2"/>
            <a:endCxn id="66" idx="0"/>
          </p:cNvCxnSpPr>
          <p:nvPr/>
        </p:nvCxnSpPr>
        <p:spPr>
          <a:xfrm rot="16200000" flipH="1" flipV="1">
            <a:off x="5101641" y="1464917"/>
            <a:ext cx="925902" cy="1176133"/>
          </a:xfrm>
          <a:prstGeom prst="bentConnector3">
            <a:avLst>
              <a:gd name="adj1" fmla="val -2468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Elbow Connector 187"/>
          <p:cNvCxnSpPr>
            <a:stCxn id="63" idx="0"/>
            <a:endCxn id="53" idx="6"/>
          </p:cNvCxnSpPr>
          <p:nvPr/>
        </p:nvCxnSpPr>
        <p:spPr>
          <a:xfrm rot="16200000" flipV="1">
            <a:off x="3132286" y="765389"/>
            <a:ext cx="983324" cy="219964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13" idx="6"/>
            <a:endCxn id="120" idx="3"/>
          </p:cNvCxnSpPr>
          <p:nvPr/>
        </p:nvCxnSpPr>
        <p:spPr>
          <a:xfrm>
            <a:off x="3099117" y="4812400"/>
            <a:ext cx="247083" cy="8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>
            <a:stCxn id="120" idx="1"/>
            <a:endCxn id="122" idx="0"/>
          </p:cNvCxnSpPr>
          <p:nvPr/>
        </p:nvCxnSpPr>
        <p:spPr>
          <a:xfrm>
            <a:off x="3886200" y="4813220"/>
            <a:ext cx="249600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Elbow Connector 205"/>
          <p:cNvCxnSpPr>
            <a:stCxn id="122" idx="2"/>
            <a:endCxn id="65" idx="4"/>
          </p:cNvCxnSpPr>
          <p:nvPr/>
        </p:nvCxnSpPr>
        <p:spPr>
          <a:xfrm flipV="1">
            <a:off x="4495800" y="3001369"/>
            <a:ext cx="227970" cy="181185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ight Arrow 207"/>
          <p:cNvSpPr/>
          <p:nvPr/>
        </p:nvSpPr>
        <p:spPr>
          <a:xfrm rot="16200000">
            <a:off x="4639650" y="2618250"/>
            <a:ext cx="180000" cy="144000"/>
          </a:xfrm>
          <a:prstGeom prst="right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Elbow Connector 235"/>
          <p:cNvCxnSpPr>
            <a:stCxn id="67" idx="6"/>
          </p:cNvCxnSpPr>
          <p:nvPr/>
        </p:nvCxnSpPr>
        <p:spPr>
          <a:xfrm flipH="1">
            <a:off x="4572000" y="2833399"/>
            <a:ext cx="440525" cy="500351"/>
          </a:xfrm>
          <a:prstGeom prst="bentConnector4">
            <a:avLst>
              <a:gd name="adj1" fmla="val -83245"/>
              <a:gd name="adj2" fmla="val 9976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80" idx="0"/>
            <a:endCxn id="76" idx="2"/>
          </p:cNvCxnSpPr>
          <p:nvPr/>
        </p:nvCxnSpPr>
        <p:spPr>
          <a:xfrm rot="10800000" flipH="1">
            <a:off x="4172877" y="2551936"/>
            <a:ext cx="263389" cy="485041"/>
          </a:xfrm>
          <a:prstGeom prst="bentConnector3">
            <a:avLst>
              <a:gd name="adj1" fmla="val 85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Elbow Connector 254"/>
          <p:cNvCxnSpPr>
            <a:stCxn id="75" idx="2"/>
            <a:endCxn id="92" idx="0"/>
          </p:cNvCxnSpPr>
          <p:nvPr/>
        </p:nvCxnSpPr>
        <p:spPr>
          <a:xfrm rot="10800000" flipV="1">
            <a:off x="1778979" y="2833398"/>
            <a:ext cx="2657289" cy="1349639"/>
          </a:xfrm>
          <a:prstGeom prst="bentConnector3">
            <a:avLst>
              <a:gd name="adj1" fmla="val 10004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82" idx="2"/>
          </p:cNvCxnSpPr>
          <p:nvPr/>
        </p:nvCxnSpPr>
        <p:spPr>
          <a:xfrm>
            <a:off x="1779450" y="4781550"/>
            <a:ext cx="3310" cy="6364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84" idx="2"/>
          </p:cNvCxnSpPr>
          <p:nvPr/>
        </p:nvCxnSpPr>
        <p:spPr>
          <a:xfrm flipH="1">
            <a:off x="609600" y="4686210"/>
            <a:ext cx="11720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>
            <a:stCxn id="53" idx="2"/>
          </p:cNvCxnSpPr>
          <p:nvPr/>
        </p:nvCxnSpPr>
        <p:spPr>
          <a:xfrm flipH="1" flipV="1">
            <a:off x="762000" y="1373154"/>
            <a:ext cx="1042125" cy="3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2" name="Group 281"/>
          <p:cNvGrpSpPr/>
          <p:nvPr/>
        </p:nvGrpSpPr>
        <p:grpSpPr>
          <a:xfrm rot="16200000">
            <a:off x="3868788" y="1340299"/>
            <a:ext cx="139238" cy="72991"/>
            <a:chOff x="8467162" y="1806809"/>
            <a:chExt cx="139238" cy="72991"/>
          </a:xfrm>
        </p:grpSpPr>
        <p:cxnSp>
          <p:nvCxnSpPr>
            <p:cNvPr id="283" name="Straight Connector 282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Group 287"/>
          <p:cNvGrpSpPr/>
          <p:nvPr/>
        </p:nvGrpSpPr>
        <p:grpSpPr>
          <a:xfrm>
            <a:off x="6085420" y="3723633"/>
            <a:ext cx="139238" cy="72991"/>
            <a:chOff x="8467162" y="1806809"/>
            <a:chExt cx="139238" cy="72991"/>
          </a:xfrm>
        </p:grpSpPr>
        <p:cxnSp>
          <p:nvCxnSpPr>
            <p:cNvPr id="289" name="Straight Connector 288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4" name="Group 293"/>
          <p:cNvGrpSpPr/>
          <p:nvPr/>
        </p:nvGrpSpPr>
        <p:grpSpPr>
          <a:xfrm rot="16200000">
            <a:off x="5456485" y="1331052"/>
            <a:ext cx="139238" cy="72991"/>
            <a:chOff x="8467162" y="1806809"/>
            <a:chExt cx="139238" cy="72991"/>
          </a:xfrm>
        </p:grpSpPr>
        <p:cxnSp>
          <p:nvCxnSpPr>
            <p:cNvPr id="295" name="Straight Connector 294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" name="Group 296"/>
          <p:cNvGrpSpPr/>
          <p:nvPr/>
        </p:nvGrpSpPr>
        <p:grpSpPr>
          <a:xfrm rot="16200000">
            <a:off x="1126011" y="1340299"/>
            <a:ext cx="139238" cy="72991"/>
            <a:chOff x="8467162" y="1806809"/>
            <a:chExt cx="139238" cy="72991"/>
          </a:xfrm>
        </p:grpSpPr>
        <p:cxnSp>
          <p:nvCxnSpPr>
            <p:cNvPr id="298" name="Straight Connector 297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0" name="Group 299"/>
          <p:cNvGrpSpPr/>
          <p:nvPr/>
        </p:nvGrpSpPr>
        <p:grpSpPr>
          <a:xfrm rot="16200000">
            <a:off x="2821807" y="2793706"/>
            <a:ext cx="139238" cy="72991"/>
            <a:chOff x="8467162" y="1806809"/>
            <a:chExt cx="139238" cy="72991"/>
          </a:xfrm>
        </p:grpSpPr>
        <p:cxnSp>
          <p:nvCxnSpPr>
            <p:cNvPr id="301" name="Straight Connector 300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Group 302"/>
          <p:cNvGrpSpPr/>
          <p:nvPr/>
        </p:nvGrpSpPr>
        <p:grpSpPr>
          <a:xfrm rot="5400000" flipH="1">
            <a:off x="3180312" y="4773524"/>
            <a:ext cx="139238" cy="72991"/>
            <a:chOff x="8467162" y="1806809"/>
            <a:chExt cx="139238" cy="72991"/>
          </a:xfrm>
        </p:grpSpPr>
        <p:cxnSp>
          <p:nvCxnSpPr>
            <p:cNvPr id="304" name="Straight Connector 303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6" name="Group 305"/>
          <p:cNvGrpSpPr/>
          <p:nvPr/>
        </p:nvGrpSpPr>
        <p:grpSpPr>
          <a:xfrm flipH="1">
            <a:off x="4651142" y="4016681"/>
            <a:ext cx="139238" cy="72991"/>
            <a:chOff x="8467162" y="1806809"/>
            <a:chExt cx="139238" cy="72991"/>
          </a:xfrm>
        </p:grpSpPr>
        <p:cxnSp>
          <p:nvCxnSpPr>
            <p:cNvPr id="307" name="Straight Connector 306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9" name="Group 308"/>
          <p:cNvGrpSpPr/>
          <p:nvPr/>
        </p:nvGrpSpPr>
        <p:grpSpPr>
          <a:xfrm rot="16200000">
            <a:off x="852580" y="4646191"/>
            <a:ext cx="139238" cy="72991"/>
            <a:chOff x="8467162" y="1806809"/>
            <a:chExt cx="139238" cy="72991"/>
          </a:xfrm>
        </p:grpSpPr>
        <p:cxnSp>
          <p:nvCxnSpPr>
            <p:cNvPr id="310" name="Straight Connector 309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 311"/>
          <p:cNvGrpSpPr/>
          <p:nvPr/>
        </p:nvGrpSpPr>
        <p:grpSpPr>
          <a:xfrm>
            <a:off x="4653037" y="1713555"/>
            <a:ext cx="139238" cy="72991"/>
            <a:chOff x="8467162" y="1806809"/>
            <a:chExt cx="139238" cy="72991"/>
          </a:xfrm>
        </p:grpSpPr>
        <p:cxnSp>
          <p:nvCxnSpPr>
            <p:cNvPr id="313" name="Straight Connector 312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Arc 127"/>
          <p:cNvSpPr/>
          <p:nvPr/>
        </p:nvSpPr>
        <p:spPr>
          <a:xfrm>
            <a:off x="4435142" y="2392725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-7200000">
            <a:off x="4433510" y="2405707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Arc 131"/>
          <p:cNvSpPr/>
          <p:nvPr/>
        </p:nvSpPr>
        <p:spPr>
          <a:xfrm rot="7200000">
            <a:off x="4437035" y="2394530"/>
            <a:ext cx="576000" cy="576000"/>
          </a:xfrm>
          <a:prstGeom prst="arc">
            <a:avLst>
              <a:gd name="adj1" fmla="val 16200000"/>
              <a:gd name="adj2" fmla="val 1983725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4" name="Group 133"/>
          <p:cNvGrpSpPr/>
          <p:nvPr/>
        </p:nvGrpSpPr>
        <p:grpSpPr>
          <a:xfrm>
            <a:off x="4104147" y="2647950"/>
            <a:ext cx="139238" cy="72991"/>
            <a:chOff x="8467162" y="1806809"/>
            <a:chExt cx="139238" cy="72991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/>
        </p:nvGrpSpPr>
        <p:grpSpPr>
          <a:xfrm rot="16200000">
            <a:off x="4999285" y="3296692"/>
            <a:ext cx="139238" cy="72991"/>
            <a:chOff x="8467162" y="1806809"/>
            <a:chExt cx="139238" cy="72991"/>
          </a:xfrm>
        </p:grpSpPr>
        <p:cxnSp>
          <p:nvCxnSpPr>
            <p:cNvPr id="141" name="Straight Connector 140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Rectangle 150"/>
          <p:cNvSpPr/>
          <p:nvPr/>
        </p:nvSpPr>
        <p:spPr>
          <a:xfrm>
            <a:off x="4708525" y="334168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4708525" y="3291681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133848" y="2816740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181476" y="2817017"/>
            <a:ext cx="360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3188476" y="2036143"/>
            <a:ext cx="129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 Port Valve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968019" y="3172041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Loop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850790" y="388409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GC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530984" y="568935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3013211" y="5953334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Carrier Gas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2198550" y="4396234"/>
            <a:ext cx="1089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Regulator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3483810" y="4915109"/>
            <a:ext cx="1984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 Controller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2819400" y="4183618"/>
            <a:ext cx="151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Universal Trap</a:t>
            </a:r>
            <a:endParaRPr lang="en-US" dirty="0"/>
          </a:p>
        </p:txBody>
      </p:sp>
      <p:sp>
        <p:nvSpPr>
          <p:cNvPr id="144" name="Rectangle 143"/>
          <p:cNvSpPr/>
          <p:nvPr/>
        </p:nvSpPr>
        <p:spPr>
          <a:xfrm>
            <a:off x="6128925" y="5442033"/>
            <a:ext cx="36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 rot="5400000">
            <a:off x="5876925" y="4414490"/>
            <a:ext cx="54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 rot="5400000">
            <a:off x="6056925" y="4774490"/>
            <a:ext cx="180000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Straight Connector 146"/>
          <p:cNvCxnSpPr>
            <a:stCxn id="144" idx="0"/>
            <a:endCxn id="146" idx="3"/>
          </p:cNvCxnSpPr>
          <p:nvPr/>
        </p:nvCxnSpPr>
        <p:spPr>
          <a:xfrm flipV="1">
            <a:off x="6146925" y="5134490"/>
            <a:ext cx="0" cy="3075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146" idx="1"/>
            <a:endCxn id="145" idx="3"/>
          </p:cNvCxnSpPr>
          <p:nvPr/>
        </p:nvCxnSpPr>
        <p:spPr>
          <a:xfrm flipV="1">
            <a:off x="6146925" y="477449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6074437" y="5246683"/>
            <a:ext cx="139238" cy="72991"/>
            <a:chOff x="8467162" y="1806809"/>
            <a:chExt cx="139238" cy="72991"/>
          </a:xfrm>
        </p:grpSpPr>
        <p:cxnSp>
          <p:nvCxnSpPr>
            <p:cNvPr id="163" name="Straight Connector 162"/>
            <p:cNvCxnSpPr/>
            <p:nvPr/>
          </p:nvCxnSpPr>
          <p:spPr>
            <a:xfrm>
              <a:off x="8534400" y="1807800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8467162" y="1806809"/>
              <a:ext cx="72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TextBox 174"/>
          <p:cNvSpPr txBox="1"/>
          <p:nvPr/>
        </p:nvSpPr>
        <p:spPr>
          <a:xfrm>
            <a:off x="6429161" y="4434305"/>
            <a:ext cx="1493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Moisture Trap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6429161" y="4901076"/>
            <a:ext cx="1145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Soot Filter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6429161" y="5617367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Probe</a:t>
            </a:r>
            <a:endParaRPr lang="en-US" dirty="0"/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6153448" y="3657600"/>
            <a:ext cx="1050" cy="57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3348988" y="342900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10µL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7993236" y="1014416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Position B</a:t>
            </a:r>
            <a:endParaRPr lang="en-US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1362323" y="1712993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Vacuum Pump</a:t>
            </a:r>
            <a:endParaRPr lang="en-US" dirty="0"/>
          </a:p>
        </p:txBody>
      </p:sp>
      <p:sp>
        <p:nvSpPr>
          <p:cNvPr id="1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7886"/>
          </a:xfrm>
        </p:spPr>
        <p:txBody>
          <a:bodyPr/>
          <a:lstStyle/>
          <a:p>
            <a:r>
              <a:rPr lang="en-US" dirty="0" smtClean="0"/>
              <a:t>Injector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781800" y="2586033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Isokinetic sampling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610600" cy="5133713"/>
          </a:xfrm>
        </p:spPr>
        <p:txBody>
          <a:bodyPr/>
          <a:lstStyle/>
          <a:p>
            <a:pPr lvl="1" algn="just"/>
            <a:r>
              <a:rPr lang="en-US" sz="1800" b="1" dirty="0" smtClean="0">
                <a:solidFill>
                  <a:srgbClr val="FF0000"/>
                </a:solidFill>
              </a:rPr>
              <a:t>Thermal </a:t>
            </a:r>
            <a:r>
              <a:rPr lang="en-US" sz="1800" b="1" dirty="0">
                <a:solidFill>
                  <a:srgbClr val="FF0000"/>
                </a:solidFill>
              </a:rPr>
              <a:t>Conductivity D</a:t>
            </a:r>
            <a:r>
              <a:rPr lang="en-US" sz="1800" b="1" dirty="0" smtClean="0">
                <a:solidFill>
                  <a:srgbClr val="FF0000"/>
                </a:solidFill>
              </a:rPr>
              <a:t>etector</a:t>
            </a:r>
            <a:r>
              <a:rPr lang="en-US" sz="1800" b="1" dirty="0">
                <a:solidFill>
                  <a:srgbClr val="FF0000"/>
                </a:solidFill>
              </a:rPr>
              <a:t> (</a:t>
            </a:r>
            <a:r>
              <a:rPr lang="en-US" sz="1800" b="1" dirty="0" smtClean="0">
                <a:solidFill>
                  <a:srgbClr val="FF0000"/>
                </a:solidFill>
              </a:rPr>
              <a:t>TCD)</a:t>
            </a:r>
            <a:r>
              <a:rPr lang="en-US" sz="1800" dirty="0" smtClean="0"/>
              <a:t>: This </a:t>
            </a:r>
            <a:r>
              <a:rPr lang="en-US" sz="1800" dirty="0"/>
              <a:t>detector senses changes in the thermal conductivity of the column effluent and compares it to a reference flow of carrier gas</a:t>
            </a:r>
            <a:r>
              <a:rPr lang="en-US" sz="1800" dirty="0" smtClean="0"/>
              <a:t>.</a:t>
            </a:r>
          </a:p>
          <a:p>
            <a:pPr lvl="2" algn="just"/>
            <a:r>
              <a:rPr lang="en-US" sz="1800" dirty="0" smtClean="0"/>
              <a:t>Universal</a:t>
            </a:r>
          </a:p>
          <a:p>
            <a:pPr lvl="2" algn="just"/>
            <a:r>
              <a:rPr lang="en-US" sz="1800" dirty="0" smtClean="0"/>
              <a:t>Low sensitivity</a:t>
            </a:r>
          </a:p>
          <a:p>
            <a:pPr lvl="2" algn="just"/>
            <a:r>
              <a:rPr lang="en-US" sz="1800" dirty="0" smtClean="0"/>
              <a:t>Non destructible</a:t>
            </a:r>
          </a:p>
          <a:p>
            <a:pPr lvl="1" algn="just"/>
            <a:r>
              <a:rPr lang="en-US" sz="1800" b="1" dirty="0" smtClean="0"/>
              <a:t>Flame </a:t>
            </a:r>
            <a:r>
              <a:rPr lang="en-US" sz="1800" b="1" dirty="0"/>
              <a:t>Ionization detector (</a:t>
            </a:r>
            <a:r>
              <a:rPr lang="en-US" sz="1800" b="1" dirty="0" smtClean="0"/>
              <a:t>FID)</a:t>
            </a:r>
            <a:r>
              <a:rPr lang="en-US" sz="1800" dirty="0" smtClean="0"/>
              <a:t>: This detector </a:t>
            </a:r>
            <a:r>
              <a:rPr lang="en-US" sz="1800" dirty="0"/>
              <a:t>is based on the detection of ions formed during combustion of </a:t>
            </a:r>
            <a:r>
              <a:rPr lang="en-US" sz="1800" dirty="0" smtClean="0"/>
              <a:t>hydrocarbon </a:t>
            </a:r>
            <a:r>
              <a:rPr lang="en-US" sz="1800" dirty="0"/>
              <a:t>compounds in a hydrogen flame</a:t>
            </a:r>
            <a:r>
              <a:rPr lang="en-US" sz="1800" dirty="0" smtClean="0"/>
              <a:t>. </a:t>
            </a:r>
          </a:p>
          <a:p>
            <a:pPr lvl="2" algn="just"/>
            <a:r>
              <a:rPr lang="en-US" sz="1800" dirty="0" smtClean="0"/>
              <a:t>Complex system</a:t>
            </a:r>
          </a:p>
          <a:p>
            <a:pPr lvl="2" algn="just"/>
            <a:r>
              <a:rPr lang="en-US" sz="1800" dirty="0" smtClean="0"/>
              <a:t>Only </a:t>
            </a:r>
            <a:r>
              <a:rPr lang="en-US" sz="1800" dirty="0"/>
              <a:t>for organic / hydrocarbon</a:t>
            </a:r>
          </a:p>
          <a:p>
            <a:pPr lvl="2" algn="just"/>
            <a:r>
              <a:rPr lang="en-US" sz="1800" dirty="0"/>
              <a:t>High </a:t>
            </a:r>
            <a:r>
              <a:rPr lang="en-US" sz="1800" dirty="0" smtClean="0"/>
              <a:t>sensitivity</a:t>
            </a:r>
          </a:p>
          <a:p>
            <a:pPr lvl="2" algn="just"/>
            <a:r>
              <a:rPr lang="en-US" sz="1800" dirty="0" smtClean="0"/>
              <a:t>Destructible</a:t>
            </a:r>
            <a:endParaRPr lang="en-US" sz="1800" dirty="0"/>
          </a:p>
          <a:p>
            <a:pPr lvl="1" algn="just"/>
            <a:r>
              <a:rPr lang="en-US" sz="1800" b="1" dirty="0"/>
              <a:t>Electron </a:t>
            </a:r>
            <a:r>
              <a:rPr lang="en-US" sz="1800" b="1" dirty="0" smtClean="0"/>
              <a:t>Capture </a:t>
            </a:r>
            <a:r>
              <a:rPr lang="en-US" sz="1800" b="1" dirty="0"/>
              <a:t>D</a:t>
            </a:r>
            <a:r>
              <a:rPr lang="en-US" sz="1800" b="1" dirty="0" smtClean="0"/>
              <a:t>etector </a:t>
            </a:r>
            <a:r>
              <a:rPr lang="en-US" sz="1800" b="1" dirty="0"/>
              <a:t>(ECD</a:t>
            </a:r>
            <a:r>
              <a:rPr lang="en-US" sz="1800" b="1" dirty="0" smtClean="0"/>
              <a:t>)</a:t>
            </a:r>
          </a:p>
          <a:p>
            <a:pPr lvl="1" algn="just"/>
            <a:r>
              <a:rPr lang="en-US" sz="1800" b="1" dirty="0" smtClean="0"/>
              <a:t>Photoionization Detector </a:t>
            </a:r>
            <a:r>
              <a:rPr lang="en-US" sz="1800" b="1" dirty="0"/>
              <a:t>(PID)</a:t>
            </a:r>
          </a:p>
          <a:p>
            <a:pPr lvl="1" algn="just"/>
            <a:r>
              <a:rPr lang="en-US" sz="1800" b="1" dirty="0" smtClean="0"/>
              <a:t>……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3319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016" t="6683" r="4994"/>
          <a:stretch/>
        </p:blipFill>
        <p:spPr>
          <a:xfrm>
            <a:off x="4114800" y="982524"/>
            <a:ext cx="5029200" cy="403140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2743200"/>
            <a:ext cx="5181600" cy="5570756"/>
          </a:xfrm>
        </p:spPr>
        <p:txBody>
          <a:bodyPr/>
          <a:lstStyle/>
          <a:p>
            <a:pPr algn="just"/>
            <a:r>
              <a:rPr lang="en-US" dirty="0" smtClean="0"/>
              <a:t>TCD</a:t>
            </a:r>
          </a:p>
          <a:p>
            <a:pPr lvl="1"/>
            <a:r>
              <a:rPr lang="en-US" dirty="0" smtClean="0"/>
              <a:t>Heated filament</a:t>
            </a:r>
          </a:p>
          <a:p>
            <a:pPr lvl="1"/>
            <a:r>
              <a:rPr lang="en-US" dirty="0" smtClean="0"/>
              <a:t>Gas flows through and changes filament T</a:t>
            </a:r>
          </a:p>
          <a:p>
            <a:pPr lvl="1"/>
            <a:r>
              <a:rPr lang="en-US" dirty="0" smtClean="0"/>
              <a:t>Filament resistance changes</a:t>
            </a:r>
          </a:p>
          <a:p>
            <a:pPr lvl="1"/>
            <a:r>
              <a:rPr lang="en-US" dirty="0" smtClean="0"/>
              <a:t>Wheatstone bridge circuit detects the change.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35334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Capillary Column</a:t>
            </a:r>
          </a:p>
          <a:p>
            <a:pPr lvl="1" algn="just"/>
            <a:r>
              <a:rPr lang="en-US" sz="2000" dirty="0"/>
              <a:t>Stationary phase coated on the capillary tubing (mostly fused silica or stainless steel</a:t>
            </a:r>
            <a:r>
              <a:rPr lang="en-US" sz="2000" dirty="0" smtClean="0"/>
              <a:t>).</a:t>
            </a:r>
          </a:p>
          <a:p>
            <a:pPr lvl="1" algn="just"/>
            <a:r>
              <a:rPr lang="en-US" sz="2000" dirty="0"/>
              <a:t>Diameters as small as 0.1 mm and lengths as long as 100 m. </a:t>
            </a:r>
          </a:p>
          <a:p>
            <a:pPr lvl="1" algn="just"/>
            <a:r>
              <a:rPr lang="en-US" sz="2000" dirty="0"/>
              <a:t>High efficiency (narrow peaks).</a:t>
            </a:r>
          </a:p>
          <a:p>
            <a:r>
              <a:rPr lang="en-US" sz="2400" dirty="0" smtClean="0"/>
              <a:t>Packed Column</a:t>
            </a:r>
          </a:p>
          <a:p>
            <a:pPr lvl="1"/>
            <a:r>
              <a:rPr lang="en-US" sz="2000" dirty="0" smtClean="0"/>
              <a:t>Made </a:t>
            </a:r>
            <a:r>
              <a:rPr lang="en-US" sz="2000" dirty="0"/>
              <a:t>of a glass or a metal tubing which is densely packed with a solid </a:t>
            </a:r>
            <a:r>
              <a:rPr lang="en-US" sz="2000" dirty="0" smtClean="0"/>
              <a:t>support.</a:t>
            </a:r>
          </a:p>
          <a:p>
            <a:pPr lvl="1"/>
            <a:r>
              <a:rPr lang="en-US" sz="2000" dirty="0" smtClean="0"/>
              <a:t>Higher sample capacity.</a:t>
            </a:r>
          </a:p>
          <a:p>
            <a:pPr lvl="1"/>
            <a:r>
              <a:rPr lang="en-US" sz="2000" dirty="0" smtClean="0"/>
              <a:t>Larger diameter and limited range of length.</a:t>
            </a:r>
          </a:p>
          <a:p>
            <a:pPr lvl="1"/>
            <a:r>
              <a:rPr lang="en-US" sz="2000" dirty="0" smtClean="0"/>
              <a:t>Lower efficiency.</a:t>
            </a:r>
          </a:p>
          <a:p>
            <a:pPr algn="just"/>
            <a:r>
              <a:rPr lang="en-US" sz="2400" dirty="0"/>
              <a:t>Oven temperature programing can be used to achieve the </a:t>
            </a:r>
            <a:r>
              <a:rPr lang="en-US" sz="2400" dirty="0" smtClean="0"/>
              <a:t>optimum </a:t>
            </a:r>
            <a:r>
              <a:rPr lang="en-US" sz="2400" dirty="0"/>
              <a:t>separation of species in the column.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61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180" y="1143000"/>
            <a:ext cx="8305800" cy="3994940"/>
          </a:xfrm>
        </p:spPr>
        <p:txBody>
          <a:bodyPr/>
          <a:lstStyle/>
          <a:p>
            <a:r>
              <a:rPr lang="en-US" sz="2800" dirty="0" smtClean="0"/>
              <a:t>Selecting the stationary phase</a:t>
            </a:r>
          </a:p>
          <a:p>
            <a:pPr lvl="1"/>
            <a:r>
              <a:rPr lang="en-US" sz="2400" dirty="0" smtClean="0"/>
              <a:t>Polarity</a:t>
            </a:r>
          </a:p>
          <a:p>
            <a:pPr lvl="1"/>
            <a:r>
              <a:rPr lang="en-US" sz="2400" dirty="0" smtClean="0"/>
              <a:t>Gas-solid or PLOT (Porous Layer Open Tubular)</a:t>
            </a:r>
          </a:p>
          <a:p>
            <a:pPr lvl="1"/>
            <a:r>
              <a:rPr lang="en-US" sz="2400" dirty="0" smtClean="0"/>
              <a:t>…</a:t>
            </a:r>
          </a:p>
          <a:p>
            <a:r>
              <a:rPr lang="en-US" sz="2800" dirty="0" smtClean="0"/>
              <a:t>Column diameter</a:t>
            </a:r>
          </a:p>
          <a:p>
            <a:r>
              <a:rPr lang="en-US" sz="2800" dirty="0" smtClean="0"/>
              <a:t>Column length</a:t>
            </a:r>
          </a:p>
          <a:p>
            <a:r>
              <a:rPr lang="en-US" sz="2800" dirty="0" smtClean="0"/>
              <a:t>Column film thickness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29740"/>
            <a:ext cx="3600000" cy="201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48200"/>
            <a:ext cx="4320000" cy="208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54102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</a:t>
            </a:r>
            <a:r>
              <a:rPr lang="en-US" sz="2400" b="1" dirty="0" smtClean="0">
                <a:solidFill>
                  <a:srgbClr val="FF0000"/>
                </a:solidFill>
              </a:rPr>
              <a:t>onsult </a:t>
            </a:r>
            <a:r>
              <a:rPr lang="en-US" sz="2400" b="1" dirty="0">
                <a:solidFill>
                  <a:srgbClr val="FF0000"/>
                </a:solidFill>
              </a:rPr>
              <a:t>sample applications provided by GC </a:t>
            </a:r>
            <a:r>
              <a:rPr lang="en-US" sz="2400" b="1" dirty="0" smtClean="0">
                <a:solidFill>
                  <a:srgbClr val="FF0000"/>
                </a:solidFill>
              </a:rPr>
              <a:t>manufacturers.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6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UMD-FP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-2500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UMD-FP</Template>
  <TotalTime>7213</TotalTime>
  <Words>474</Words>
  <Application>Microsoft Office PowerPoint</Application>
  <PresentationFormat>On-screen Show (4:3)</PresentationFormat>
  <Paragraphs>129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UMD-FP</vt:lpstr>
      <vt:lpstr>Gas Chromatography</vt:lpstr>
      <vt:lpstr>What is GC</vt:lpstr>
      <vt:lpstr>Injector</vt:lpstr>
      <vt:lpstr>Injector</vt:lpstr>
      <vt:lpstr>Injector</vt:lpstr>
      <vt:lpstr>Detector</vt:lpstr>
      <vt:lpstr>Detector</vt:lpstr>
      <vt:lpstr>Column</vt:lpstr>
      <vt:lpstr>Column Selection</vt:lpstr>
      <vt:lpstr>Carrier Gas</vt:lpstr>
      <vt:lpstr>Post Processing</vt:lpstr>
      <vt:lpstr>Post Processing</vt:lpstr>
      <vt:lpstr>Calibration</vt:lpstr>
      <vt:lpstr>GC</vt:lpstr>
      <vt:lpstr>Limitations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Measurements of Soot Temperature and Soot Volume Fraction in Flames</dc:title>
  <dc:creator>Haiqing Guo</dc:creator>
  <cp:lastModifiedBy>Haiqing Guo</cp:lastModifiedBy>
  <cp:revision>909</cp:revision>
  <cp:lastPrinted>2014-04-25T21:09:12Z</cp:lastPrinted>
  <dcterms:created xsi:type="dcterms:W3CDTF">2006-08-16T00:00:00Z</dcterms:created>
  <dcterms:modified xsi:type="dcterms:W3CDTF">2014-06-25T14:39:24Z</dcterms:modified>
</cp:coreProperties>
</file>